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3"/>
  </p:notesMasterIdLst>
  <p:sldIdLst>
    <p:sldId id="256" r:id="rId2"/>
    <p:sldId id="556" r:id="rId3"/>
    <p:sldId id="350" r:id="rId4"/>
    <p:sldId id="542" r:id="rId5"/>
    <p:sldId id="544" r:id="rId6"/>
    <p:sldId id="548" r:id="rId7"/>
    <p:sldId id="549" r:id="rId8"/>
    <p:sldId id="540" r:id="rId9"/>
    <p:sldId id="645" r:id="rId10"/>
    <p:sldId id="580" r:id="rId11"/>
    <p:sldId id="590" r:id="rId12"/>
    <p:sldId id="591" r:id="rId13"/>
    <p:sldId id="592" r:id="rId14"/>
    <p:sldId id="593" r:id="rId15"/>
    <p:sldId id="600" r:id="rId16"/>
    <p:sldId id="594" r:id="rId17"/>
    <p:sldId id="646" r:id="rId18"/>
    <p:sldId id="596" r:id="rId19"/>
    <p:sldId id="597" r:id="rId20"/>
    <p:sldId id="598" r:id="rId21"/>
    <p:sldId id="582" r:id="rId22"/>
    <p:sldId id="570" r:id="rId23"/>
    <p:sldId id="569" r:id="rId24"/>
    <p:sldId id="571" r:id="rId25"/>
    <p:sldId id="572" r:id="rId26"/>
    <p:sldId id="573" r:id="rId27"/>
    <p:sldId id="574" r:id="rId28"/>
    <p:sldId id="575" r:id="rId29"/>
    <p:sldId id="577" r:id="rId30"/>
    <p:sldId id="576" r:id="rId31"/>
    <p:sldId id="589" r:id="rId32"/>
    <p:sldId id="588" r:id="rId33"/>
    <p:sldId id="584" r:id="rId34"/>
    <p:sldId id="644" r:id="rId35"/>
    <p:sldId id="585" r:id="rId36"/>
    <p:sldId id="586" r:id="rId37"/>
    <p:sldId id="602" r:id="rId38"/>
    <p:sldId id="603" r:id="rId39"/>
    <p:sldId id="587" r:id="rId40"/>
    <p:sldId id="604" r:id="rId41"/>
    <p:sldId id="605" r:id="rId42"/>
    <p:sldId id="634" r:id="rId43"/>
    <p:sldId id="635" r:id="rId44"/>
    <p:sldId id="639" r:id="rId45"/>
    <p:sldId id="640" r:id="rId46"/>
    <p:sldId id="641" r:id="rId47"/>
    <p:sldId id="642" r:id="rId48"/>
    <p:sldId id="643" r:id="rId49"/>
    <p:sldId id="636" r:id="rId50"/>
    <p:sldId id="637" r:id="rId51"/>
    <p:sldId id="638" r:id="rId5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4845"/>
    <p:restoredTop sz="86428"/>
  </p:normalViewPr>
  <p:slideViewPr>
    <p:cSldViewPr snapToGrid="0" snapToObjects="1">
      <p:cViewPr varScale="1">
        <p:scale>
          <a:sx n="155" d="100"/>
          <a:sy n="155" d="100"/>
        </p:scale>
        <p:origin x="224" y="624"/>
      </p:cViewPr>
      <p:guideLst/>
    </p:cSldViewPr>
  </p:slideViewPr>
  <p:outlineViewPr>
    <p:cViewPr>
      <p:scale>
        <a:sx n="33" d="100"/>
        <a:sy n="33" d="100"/>
      </p:scale>
      <p:origin x="0" y="-688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D93BB2-0CF2-674C-A455-8A0DAB3DFFE0}" type="datetimeFigureOut">
              <a:rPr lang="en-US" smtClean="0"/>
              <a:t>9/21/22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1B5F32-EE00-0545-A6AA-EA024B23A8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613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9/21/22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5669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9/21/22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446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9/21/22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7823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9/21/22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8123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9/21/22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348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9/21/22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680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9/21/22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864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9/21/22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35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9/21/22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237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9/21/22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2851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9/21/22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619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4E38F9-AF6C-4941-9980-A5BFFCFC0FDD}" type="datetimeFigureOut">
              <a:rPr lang="en-US" smtClean="0"/>
              <a:t>9/21/22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070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tif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9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tiff"/><Relationship Id="rId4" Type="http://schemas.openxmlformats.org/officeDocument/2006/relationships/image" Target="../media/image12.tif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tif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tif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7" Type="http://schemas.openxmlformats.org/officeDocument/2006/relationships/image" Target="../media/image26.png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52.png"/><Relationship Id="rId4" Type="http://schemas.openxmlformats.org/officeDocument/2006/relationships/image" Target="../media/image24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9.tiff"/><Relationship Id="rId7" Type="http://schemas.openxmlformats.org/officeDocument/2006/relationships/image" Target="../media/image252.png"/><Relationship Id="rId2" Type="http://schemas.openxmlformats.org/officeDocument/2006/relationships/image" Target="../media/image2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0.png"/><Relationship Id="rId5" Type="http://schemas.openxmlformats.org/officeDocument/2006/relationships/image" Target="../media/image17.tiff"/><Relationship Id="rId4" Type="http://schemas.openxmlformats.org/officeDocument/2006/relationships/image" Target="../media/image310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0.png"/><Relationship Id="rId3" Type="http://schemas.openxmlformats.org/officeDocument/2006/relationships/image" Target="../media/image19.tiff"/><Relationship Id="rId7" Type="http://schemas.openxmlformats.org/officeDocument/2006/relationships/image" Target="../media/image310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52.png"/><Relationship Id="rId4" Type="http://schemas.openxmlformats.org/officeDocument/2006/relationships/image" Target="../media/image20.tiff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18.tiff"/><Relationship Id="rId7" Type="http://schemas.openxmlformats.org/officeDocument/2006/relationships/image" Target="../media/image20.tiff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0.png"/><Relationship Id="rId5" Type="http://schemas.openxmlformats.org/officeDocument/2006/relationships/image" Target="../media/image19.tiff"/><Relationship Id="rId4" Type="http://schemas.openxmlformats.org/officeDocument/2006/relationships/image" Target="../media/image70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tiff"/><Relationship Id="rId5" Type="http://schemas.openxmlformats.org/officeDocument/2006/relationships/image" Target="../media/image24.tiff"/><Relationship Id="rId4" Type="http://schemas.openxmlformats.org/officeDocument/2006/relationships/image" Target="../media/image23.tif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3764" y="1112635"/>
            <a:ext cx="9798996" cy="23876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CSE 417T</a:t>
            </a:r>
            <a:br>
              <a:rPr lang="en-US" dirty="0"/>
            </a:br>
            <a:r>
              <a:rPr lang="en-US" dirty="0"/>
              <a:t>Introduction to Machine Learning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663764" y="4774414"/>
            <a:ext cx="11528236" cy="1655762"/>
          </a:xfrm>
        </p:spPr>
        <p:txBody>
          <a:bodyPr>
            <a:normAutofit/>
          </a:bodyPr>
          <a:lstStyle/>
          <a:p>
            <a:endParaRPr lang="en-US" dirty="0"/>
          </a:p>
          <a:p>
            <a:pPr algn="l"/>
            <a:r>
              <a:rPr lang="en-US" sz="3600" dirty="0"/>
              <a:t>Lecture 8</a:t>
            </a:r>
            <a:br>
              <a:rPr lang="en-US" sz="3600" dirty="0"/>
            </a:br>
            <a:r>
              <a:rPr lang="en-US" sz="3600" dirty="0"/>
              <a:t>Instructor: </a:t>
            </a:r>
            <a:r>
              <a:rPr lang="en-US" sz="3600" dirty="0" err="1"/>
              <a:t>Chien-Ju</a:t>
            </a:r>
            <a:r>
              <a:rPr lang="en-US" sz="3600" dirty="0"/>
              <a:t> (CJ) Ho</a:t>
            </a:r>
          </a:p>
        </p:txBody>
      </p:sp>
    </p:spTree>
    <p:extLst>
      <p:ext uri="{BB962C8B-B14F-4D97-AF65-F5344CB8AC3E}">
        <p14:creationId xmlns:p14="http://schemas.microsoft.com/office/powerpoint/2010/main" val="12830641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297C77-F6A8-FB46-A13C-C9643024A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Regression: Predicting a Probability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175ECB8-081A-7E47-9119-7C9897C930B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Will this patient have a heart attack within the next year?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A hypothesis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</m:oMath>
                </a14:m>
                <a:r>
                  <a:rPr lang="en-US" dirty="0"/>
                  <a:t> outputs a value 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[0,1]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Interpreting it as the </a:t>
                </a:r>
                <a:r>
                  <a:rPr lang="en-US" dirty="0">
                    <a:solidFill>
                      <a:schemeClr val="accent2"/>
                    </a:solidFill>
                  </a:rPr>
                  <a:t>probability of yes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175ECB8-081A-7E47-9119-7C9897C930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CBC75469-E301-3042-91F7-2823427088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3480" y="2450208"/>
            <a:ext cx="3228336" cy="233679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3DBAE49-6819-6C41-A037-F4B8647EE118}"/>
              </a:ext>
            </a:extLst>
          </p:cNvPr>
          <p:cNvSpPr/>
          <p:nvPr/>
        </p:nvSpPr>
        <p:spPr>
          <a:xfrm>
            <a:off x="5165967" y="2926105"/>
            <a:ext cx="6096000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800" dirty="0"/>
              <a:t>Classification: Yes/No</a:t>
            </a:r>
          </a:p>
          <a:p>
            <a:endParaRPr lang="en-US" sz="2800" dirty="0"/>
          </a:p>
          <a:p>
            <a:r>
              <a:rPr lang="en-US" sz="2800" dirty="0"/>
              <a:t>Logistic regression: Probability of Yes</a:t>
            </a:r>
          </a:p>
        </p:txBody>
      </p:sp>
    </p:spTree>
    <p:extLst>
      <p:ext uri="{BB962C8B-B14F-4D97-AF65-F5344CB8AC3E}">
        <p14:creationId xmlns:p14="http://schemas.microsoft.com/office/powerpoint/2010/main" val="35658031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3B1AB-884E-0048-A478-C1C9C552B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Regression: Predicting a Probability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F669648-9CA7-3246-A972-809182EA607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>
                <a:normAutofit fontScale="85000" lnSpcReduction="10000"/>
              </a:bodyPr>
              <a:lstStyle/>
              <a:p>
                <a:r>
                  <a:rPr lang="en-US" dirty="0"/>
                  <a:t>Hypothesis set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pPr lvl="1"/>
                <a:endParaRPr lang="en-US" sz="500" b="0" dirty="0"/>
              </a:p>
              <a:p>
                <a:pPr lvl="1"/>
                <a:r>
                  <a:rPr lang="en-US" b="0" dirty="0"/>
                  <a:t>Want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b="0" i="1" dirty="0">
                    <a:latin typeface="Cambria Math" panose="02040503050406030204" pitchFamily="18" charset="0"/>
                  </a:rPr>
                  <a:t> </a:t>
                </a:r>
                <a:r>
                  <a:rPr lang="en-US" dirty="0"/>
                  <a:t>to map from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(−∞,∞)</m:t>
                    </m:r>
                  </m:oMath>
                </a14:m>
                <a:r>
                  <a:rPr lang="en-US" b="0" i="1" dirty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US" dirty="0"/>
                  <a:t>to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[0,1]</m:t>
                    </m:r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endParaRPr lang="en-US" b="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</a:p>
              <a:p>
                <a:pPr lvl="1"/>
                <a:endParaRPr lang="en-US" sz="600" dirty="0"/>
              </a:p>
              <a:p>
                <a:pPr lvl="1"/>
                <a:r>
                  <a:rPr lang="en-US" dirty="0"/>
                  <a:t>A sigmoid function (”S”-shaped function)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1        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when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→∞</m:t>
                            </m:r>
                          </m:e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0.5       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when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=0</m:t>
                            </m:r>
                          </m:e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0     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when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→−∞</m:t>
                            </m:r>
                          </m:e>
                        </m:eqArr>
                      </m:e>
                    </m:d>
                  </m:oMath>
                </a14:m>
                <a:endParaRPr lang="en-US" dirty="0"/>
              </a:p>
              <a:p>
                <a:endParaRPr lang="en-US" sz="1200" dirty="0"/>
              </a:p>
              <a:p>
                <a:r>
                  <a:rPr lang="en-US" dirty="0"/>
                  <a:t>Useful property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p>
                      </m:num>
                      <m:den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p>
                      </m:num>
                      <m:den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(−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F669648-9CA7-3246-A972-809182EA60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2"/>
                <a:stretch>
                  <a:fillRect l="-2774" t="-3779" b="-476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9AD04DFA-2D7D-934D-8C15-069DC65B7F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9985" y="4001294"/>
            <a:ext cx="3756959" cy="2224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1279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16634F-3D58-0247-8CEA-84CA37A7D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Kind of Dataset do We Get?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5994F7C-ABF6-3149-82B7-083CC48C0AB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Dataset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={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)}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What are the values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?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Ideally, we want to have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 to be the probability value</a:t>
                </a:r>
              </a:p>
              <a:p>
                <a:pPr lvl="1"/>
                <a:r>
                  <a:rPr lang="en-US" dirty="0"/>
                  <a:t>In practice, we </a:t>
                </a:r>
                <a:r>
                  <a:rPr lang="en-US" dirty="0">
                    <a:solidFill>
                      <a:srgbClr val="C00000"/>
                    </a:solidFill>
                  </a:rPr>
                  <a:t>cannot measure a probability</a:t>
                </a:r>
              </a:p>
              <a:p>
                <a:pPr lvl="1"/>
                <a:r>
                  <a:rPr lang="en-US" dirty="0"/>
                  <a:t>We can only see the occurrence of an event and infer the probability</a:t>
                </a:r>
              </a:p>
              <a:p>
                <a:pPr lvl="1"/>
                <a:r>
                  <a:rPr lang="en-US" sz="1800" dirty="0">
                    <a:solidFill>
                      <a:schemeClr val="bg1">
                        <a:lumMod val="75000"/>
                      </a:schemeClr>
                    </a:solidFill>
                  </a:rPr>
                  <a:t>(We often only observe whether the person had heart attack, we don’t observe the “probability”)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Need to address the case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lit/>
                      </m:rP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−1,+1</m:t>
                    </m:r>
                    <m:r>
                      <m:rPr>
                        <m:lit/>
                      </m:rP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in the given dataset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5994F7C-ABF6-3149-82B7-083CC48C0AB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4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FE7DE3C9-4CE9-2343-9805-22A6863C53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5464" y="1453790"/>
            <a:ext cx="2436184" cy="176340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26BCC740-618F-1C49-9E2D-FE7CCDACD18B}"/>
                  </a:ext>
                </a:extLst>
              </p:cNvPr>
              <p:cNvSpPr/>
              <p:nvPr/>
            </p:nvSpPr>
            <p:spPr>
              <a:xfrm>
                <a:off x="8398314" y="2073880"/>
                <a:ext cx="82715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28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＝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26BCC740-618F-1C49-9E2D-FE7CCDACD1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8314" y="2073880"/>
                <a:ext cx="827150" cy="523220"/>
              </a:xfrm>
              <a:prstGeom prst="rect">
                <a:avLst/>
              </a:prstGeom>
              <a:blipFill>
                <a:blip r:embed="rId4"/>
                <a:stretch>
                  <a:fillRect t="-238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87342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30925CF-D576-EC40-BDBB-CC28A6E1383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Error Measure: Quantifying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30925CF-D576-EC40-BDBB-CC28A6E1383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2CCE6B1-34CC-FD45-BE97-018E0A339AA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Target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Pr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=+1|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sz="800" dirty="0"/>
              </a:p>
              <a:p>
                <a:pPr lvl="1"/>
                <a:r>
                  <a:rPr lang="en-US" b="0" dirty="0"/>
                  <a:t>Another way to write it: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</m:fun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                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for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=+1</m:t>
                            </m:r>
                          </m:e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        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for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=−1</m:t>
                            </m:r>
                          </m:e>
                        </m:eqArr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How do we define the error measure to quantify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lvl="1"/>
                <a:r>
                  <a:rPr lang="en-US" dirty="0"/>
                  <a:t>Ideally, we want it to be </a:t>
                </a:r>
                <a:r>
                  <a:rPr lang="en-US" dirty="0">
                    <a:solidFill>
                      <a:schemeClr val="accent2"/>
                    </a:solidFill>
                  </a:rPr>
                  <a:t>meaningful</a:t>
                </a:r>
              </a:p>
              <a:p>
                <a:pPr lvl="2"/>
                <a:r>
                  <a:rPr lang="en-US" dirty="0"/>
                  <a:t>Binary error for classification: tell us the number of mistakes we make</a:t>
                </a:r>
              </a:p>
              <a:p>
                <a:pPr lvl="2"/>
                <a:r>
                  <a:rPr lang="en-US" dirty="0"/>
                  <a:t>Squared error for regression: the error minimizer is the ”mean (average)”</a:t>
                </a:r>
              </a:p>
              <a:p>
                <a:pPr lvl="1"/>
                <a:endParaRPr lang="en-US" sz="200" dirty="0"/>
              </a:p>
              <a:p>
                <a:pPr lvl="1"/>
                <a:r>
                  <a:rPr lang="en-US" dirty="0"/>
                  <a:t>We also want it to be </a:t>
                </a:r>
                <a:r>
                  <a:rPr lang="en-US" dirty="0">
                    <a:solidFill>
                      <a:schemeClr val="accent2"/>
                    </a:solidFill>
                  </a:rPr>
                  <a:t>easy to optimize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2CCE6B1-34CC-FD45-BE97-018E0A339AA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86" t="-35465" b="-93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670977D4-8638-6643-8AF2-C81290E0B9E3}"/>
                  </a:ext>
                </a:extLst>
              </p:cNvPr>
              <p:cNvSpPr/>
              <p:nvPr/>
            </p:nvSpPr>
            <p:spPr>
              <a:xfrm>
                <a:off x="8333320" y="1465126"/>
                <a:ext cx="3721967" cy="920496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sz="1600" dirty="0">
                    <a:solidFill>
                      <a:schemeClr val="tx1"/>
                    </a:solidFill>
                  </a:rPr>
                  <a:t>Side note: </a:t>
                </a:r>
              </a:p>
              <a:p>
                <a:r>
                  <a:rPr lang="en-US" sz="1600" dirty="0">
                    <a:solidFill>
                      <a:schemeClr val="tx1"/>
                    </a:solidFill>
                  </a:rPr>
                  <a:t>You probably can guess why the property </a:t>
                </a:r>
                <a14:m>
                  <m:oMath xmlns:m="http://schemas.openxmlformats.org/officeDocument/2006/math">
                    <m:r>
                      <a:rPr lang="en-US" sz="160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sz="160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sz="16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16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(−</m:t>
                    </m:r>
                    <m:r>
                      <a:rPr lang="en-US" sz="16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6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1600" dirty="0">
                    <a:solidFill>
                      <a:schemeClr val="tx1"/>
                    </a:solidFill>
                  </a:rPr>
                  <a:t>might be helpful</a:t>
                </a:r>
              </a:p>
            </p:txBody>
          </p:sp>
        </mc:Choice>
        <mc:Fallback xmlns="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670977D4-8638-6643-8AF2-C81290E0B9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3320" y="1465126"/>
                <a:ext cx="3721967" cy="920496"/>
              </a:xfrm>
              <a:prstGeom prst="roundRect">
                <a:avLst/>
              </a:prstGeom>
              <a:blipFill>
                <a:blip r:embed="rId4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27953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B65204-5EA8-DD45-8CF8-7CFBED933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 Entropy Error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536C160-988A-7D4C-8951-2E60E362566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func>
                            <m:func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(1+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sSup>
                                    <m:sSupPr>
                                      <m:ctrlP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sup>
                              </m:sSup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It looks complicated, but</a:t>
                </a:r>
              </a:p>
              <a:p>
                <a:pPr lvl="1"/>
                <a:r>
                  <a:rPr lang="en-US" dirty="0"/>
                  <a:t>It has nice interpretations </a:t>
                </a: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(min error =&gt; max likelihood)</a:t>
                </a:r>
              </a:p>
              <a:p>
                <a:pPr lvl="1"/>
                <a:r>
                  <a:rPr lang="en-US" dirty="0"/>
                  <a:t>It is easy to optimize </a:t>
                </a: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(continuous, differentiable, convex)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A536C160-988A-7D4C-8951-2E60E36256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71061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9C954F-5568-8B4D-8A9E-BD5DC1521B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3743044"/>
          </a:xfrm>
        </p:spPr>
        <p:txBody>
          <a:bodyPr>
            <a:normAutofit/>
          </a:bodyPr>
          <a:lstStyle/>
          <a:p>
            <a:pPr algn="ctr"/>
            <a:br>
              <a:rPr lang="en-US" sz="4400" dirty="0"/>
            </a:br>
            <a:r>
              <a:rPr lang="en-US" sz="4400" dirty="0"/>
              <a:t>Minimizing Cross Entropy Error </a:t>
            </a:r>
            <a:br>
              <a:rPr lang="en-US" sz="4400" dirty="0"/>
            </a:br>
            <a:br>
              <a:rPr lang="en-US" sz="4400" dirty="0"/>
            </a:br>
            <a:br>
              <a:rPr lang="en-US" sz="4400" dirty="0"/>
            </a:br>
            <a:r>
              <a:rPr lang="en-US" sz="4400" dirty="0"/>
              <a:t>Maximizing Likelihood</a:t>
            </a:r>
          </a:p>
        </p:txBody>
      </p:sp>
      <p:sp>
        <p:nvSpPr>
          <p:cNvPr id="5" name="Equal 4">
            <a:extLst>
              <a:ext uri="{FF2B5EF4-FFF2-40B4-BE49-F238E27FC236}">
                <a16:creationId xmlns:a16="http://schemas.microsoft.com/office/drawing/2014/main" id="{79276401-B9B3-8142-8DD9-702A5B2502E1}"/>
              </a:ext>
            </a:extLst>
          </p:cNvPr>
          <p:cNvSpPr/>
          <p:nvPr/>
        </p:nvSpPr>
        <p:spPr>
          <a:xfrm rot="5400000">
            <a:off x="5499847" y="3745987"/>
            <a:ext cx="988359" cy="658906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49196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F5161-1798-3644-8E99-6F8EDADD0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Maximum Likelihood Estimation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8E0E6BB-598B-CD4A-8C54-A1E8777653C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744200" cy="4983607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Likelihood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Pr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The probability of seeing dataset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 if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 is generated according to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d>
                      </m:e>
                    </m:func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</m:s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</m:sSub>
                              </m:e>
                            </m:d>
                          </m:e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d>
                      </m:e>
                    </m:func>
                  </m:oMath>
                </a14:m>
                <a:endParaRPr lang="en-US" dirty="0">
                  <a:solidFill>
                    <a:schemeClr val="accent1"/>
                  </a:solidFill>
                  <a:latin typeface="Calibri" panose="020F0502020204030204" pitchFamily="34" charset="0"/>
                </a:endParaRPr>
              </a:p>
              <a:p>
                <a:pPr lvl="1"/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Maximum likelihood estimation (MLE)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𝑔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𝑎𝑟𝑔𝑚𝑎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h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∈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𝐻</m:t>
                        </m:r>
                      </m:sub>
                    </m:sSub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Pr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⁡(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𝐷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h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2"/>
                <a:endParaRPr lang="en-US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Sidenote: Two different concepts in ML</a:t>
                </a:r>
              </a:p>
              <a:p>
                <a:pPr lvl="1"/>
                <a:r>
                  <a:rPr lang="en-US" dirty="0"/>
                  <a:t>Likelihood: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Pr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[Focus of this course]</a:t>
                </a:r>
              </a:p>
              <a:p>
                <a:pPr lvl="1"/>
                <a:r>
                  <a:rPr lang="en-US" dirty="0"/>
                  <a:t>Posterior: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dirty="0"/>
                  <a:t>   </a:t>
                </a: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[Focus of Bayesian machine learning: More in 515T]</a:t>
                </a:r>
              </a:p>
              <a:p>
                <a:pPr lvl="1"/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lvl="1"/>
                <a:r>
                  <a:rPr lang="en-US" dirty="0"/>
                  <a:t>Connection: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d>
                      </m:e>
                    </m:func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Pr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</m:d>
                          </m:e>
                        </m:func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lvl="2"/>
                <a:endParaRPr lang="en-US" sz="400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lvl="2"/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P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rior</m:t>
                    </m:r>
                    <m:func>
                      <m:funcPr>
                        <m:ctrlPr>
                          <a:rPr lang="en-US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the additional assumption Bayesian ML makes</a:t>
                </a:r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8E0E6BB-598B-CD4A-8C54-A1E8777653C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744200" cy="4983607"/>
              </a:xfrm>
              <a:blipFill>
                <a:blip r:embed="rId2"/>
                <a:stretch>
                  <a:fillRect l="-1063" t="-27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01408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F5161-1798-3644-8E99-6F8EDADD0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Write Down the Likelihood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8E0E6BB-598B-CD4A-8C54-A1E8777653C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How are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={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,…,(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)}</m:t>
                    </m:r>
                  </m:oMath>
                </a14:m>
                <a:r>
                  <a:rPr lang="en-US" dirty="0"/>
                  <a:t> generated?</a:t>
                </a: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are </a:t>
                </a:r>
                <a:r>
                  <a:rPr lang="en-US" dirty="0" err="1"/>
                  <a:t>i.i.d</a:t>
                </a:r>
                <a:r>
                  <a:rPr lang="en-US" dirty="0"/>
                  <a:t>. drawn from a distribution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are labeled according to target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457200" lvl="1" indent="0">
                  <a:buNone/>
                </a:pPr>
                <a:endParaRPr lang="en-US" dirty="0"/>
              </a:p>
              <a:p>
                <a:r>
                  <a:rPr lang="en-US" dirty="0"/>
                  <a:t>Likelihood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Pr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The probability of seeing dataset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 if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generated according to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</m:s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</m:sSub>
                              </m:e>
                            </m:d>
                          </m:e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d>
                      </m:e>
                    </m:func>
                  </m:oMath>
                </a14:m>
                <a:endParaRPr lang="en-US" b="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:r>
                  <a:rPr lang="en-US" dirty="0">
                    <a:solidFill>
                      <a:schemeClr val="accent1"/>
                    </a:solidFill>
                  </a:rPr>
                  <a:t>	             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Pr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e>
                    </m:d>
                    <m: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Pr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</m:e>
                        </m:d>
                        <m: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</m:e>
                        </m:d>
                        <m: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pPr marL="914400" lvl="2" indent="0">
                  <a:buNone/>
                </a:pPr>
                <a:r>
                  <a:rPr lang="en-US" b="0" dirty="0">
                    <a:solidFill>
                      <a:schemeClr val="accent1"/>
                    </a:solidFill>
                  </a:rPr>
                  <a:t>        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∏"/>
                        <m:limLoc m:val="subSup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⁡(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∏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⁡(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8E0E6BB-598B-CD4A-8C54-A1E8777653C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2"/>
                <a:stretch>
                  <a:fillRect l="-1086" t="-32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1CB4A3D6-4891-0442-A90D-8D30341E50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3034" y="0"/>
            <a:ext cx="3458966" cy="3025477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2772C3B-081D-5A40-802A-342A490EA9B1}"/>
              </a:ext>
            </a:extLst>
          </p:cNvPr>
          <p:cNvCxnSpPr/>
          <p:nvPr/>
        </p:nvCxnSpPr>
        <p:spPr>
          <a:xfrm flipH="1">
            <a:off x="8167955" y="1708962"/>
            <a:ext cx="832207" cy="7762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66C1A68-610F-CC48-BA4A-A738BEB2BFB9}"/>
              </a:ext>
            </a:extLst>
          </p:cNvPr>
          <p:cNvSpPr txBox="1"/>
          <p:nvPr/>
        </p:nvSpPr>
        <p:spPr>
          <a:xfrm>
            <a:off x="7365772" y="5264007"/>
            <a:ext cx="3409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(Assumption of independent data)</a:t>
            </a:r>
          </a:p>
        </p:txBody>
      </p:sp>
    </p:spTree>
    <p:extLst>
      <p:ext uri="{BB962C8B-B14F-4D97-AF65-F5344CB8AC3E}">
        <p14:creationId xmlns:p14="http://schemas.microsoft.com/office/powerpoint/2010/main" val="3556115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A600A-CA60-1B4D-9D14-800585501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Maximum Likelihood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892A19-9B7A-144F-8649-DCC108B6511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b="0" dirty="0"/>
                  <a:t>Choosing </a:t>
                </a:r>
                <a:r>
                  <a:rPr lang="en-US" dirty="0"/>
                  <a:t>the hypothesis that maximizes the likelihood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𝑎𝑟𝑔𝑚𝑎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d>
                      </m:e>
                    </m:func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𝑎𝑟𝑔𝑚𝑎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nary>
                      <m:naryPr>
                        <m:chr m:val="∏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⁡(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m:rPr>
                        <m:nor/>
                      </m:rPr>
                      <a:rPr lang="en-US" dirty="0">
                        <a:solidFill>
                          <a:schemeClr val="accent1"/>
                        </a:solidFill>
                      </a:rPr>
                      <m:t> </m:t>
                    </m:r>
                    <m:nary>
                      <m:naryPr>
                        <m:chr m:val="∏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⁡(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𝑎𝑟𝑔𝑚𝑎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nary>
                      <m:naryPr>
                        <m:chr m:val="∏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⁡(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dirty="0"/>
                  <a:t>We interpret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as the probability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=+1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b="0" i="1" smtClean="0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             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           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for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=+1</m:t>
                            </m:r>
                          </m:e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         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for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=−1</m:t>
                            </m:r>
                          </m:e>
                        </m:eqArr>
                      </m:e>
                    </m:d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Since 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pPr lvl="1"/>
                <a:endParaRPr lang="en-US" sz="20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</m:e>
                    </m:func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892A19-9B7A-144F-8649-DCC108B6511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2"/>
                <a:stretch>
                  <a:fillRect l="-965" t="-2616" b="-377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E5FE738E-77CF-524F-8575-46E9F676E723}"/>
                  </a:ext>
                </a:extLst>
              </p:cNvPr>
              <p:cNvSpPr/>
              <p:nvPr/>
            </p:nvSpPr>
            <p:spPr>
              <a:xfrm>
                <a:off x="8272131" y="2631281"/>
                <a:ext cx="3646967" cy="79771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nary>
                      <m:naryPr>
                        <m:chr m:val="∏"/>
                        <m:limLoc m:val="subSup"/>
                        <m:ctrlPr>
                          <a:rPr lang="en-US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⁡(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doesn’t depend on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E5FE738E-77CF-524F-8575-46E9F676E7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2131" y="2631281"/>
                <a:ext cx="3646967" cy="797719"/>
              </a:xfrm>
              <a:prstGeom prst="roundRect">
                <a:avLst/>
              </a:prstGeom>
              <a:blipFill>
                <a:blip r:embed="rId3"/>
                <a:stretch>
                  <a:fillRect l="-7241" t="-24615" b="-4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1C761AF5-251C-B749-BEEA-7A4376189877}"/>
              </a:ext>
            </a:extLst>
          </p:cNvPr>
          <p:cNvSpPr/>
          <p:nvPr/>
        </p:nvSpPr>
        <p:spPr>
          <a:xfrm>
            <a:off x="765685" y="2575459"/>
            <a:ext cx="1052624" cy="9093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883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A600A-CA60-1B4D-9D14-800585501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Maximum Likelihood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892A19-9B7A-144F-8649-DCC108B6511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b="0" dirty="0"/>
                  <a:t>Choosing </a:t>
                </a:r>
                <a:r>
                  <a:rPr lang="en-US" dirty="0"/>
                  <a:t>the hypothesis that maximizes the likelihood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𝑎𝑟𝑔𝑚𝑎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d>
                      </m:e>
                    </m:fun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𝑎𝑟𝑔𝑚𝑎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nary>
                      <m:naryPr>
                        <m:chr m:val="∏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⁡(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b="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𝑎𝑟𝑔𝑚𝑎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nary>
                      <m:naryPr>
                        <m:chr m:val="∏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m:rPr>
                            <m:nor/>
                          </m:rPr>
                          <a:rPr lang="en-US" dirty="0"/>
                          <m:t> </m:t>
                        </m:r>
                      </m:e>
                    </m:nary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𝑎𝑟𝑔𝑚𝑎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∏"/>
                                <m:limLoc m:val="subSup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5"/>
                                  </m:r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p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  <m:sSup>
                                      <m:sSupPr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𝑤</m:t>
                                            </m:r>
                                          </m:e>
                                        </m:acc>
                                      </m:e>
                                      <m:sup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p>
                                    </m:sSup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m:rPr>
                                    <m:nor/>
                                  </m:rPr>
                                  <a:rPr lang="en-US" dirty="0"/>
                                  <m:t> </m:t>
                                </m:r>
                              </m:e>
                            </m:nary>
                          </m:e>
                        </m:d>
                      </m:e>
                    </m:func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𝑎𝑟𝑔𝑚𝑎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nary>
                          <m:naryPr>
                            <m:chr m:val="∑"/>
                            <m:limLoc m:val="subSup"/>
                            <m:ctrlPr>
                              <a:rPr lang="en-US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ln</m:t>
                            </m:r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⁡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fName>
                      <m:e/>
                    </m:fun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𝑎𝑟𝑔𝑚𝑖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r>
                      <a:rPr lang="en-US" b="0" i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−</m:t>
                    </m:r>
                    <m:nary>
                      <m:naryPr>
                        <m:chr m:val="∑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ln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𝑎𝑟𝑔𝑚𝑖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nary>
                      <m:naryPr>
                        <m:chr m:val="∑"/>
                        <m:limLoc m:val="subSup"/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ln</m:t>
                        </m:r>
                        <m:f>
                          <m:fPr>
                            <m:ctrlPr>
                              <a:rPr lang="en-US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d>
                          </m:den>
                        </m:f>
                      </m:e>
                    </m:nary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𝑎𝑟𝑔𝑚𝑖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nary>
                      <m:naryPr>
                        <m:chr m:val="∑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ln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sup>
                        </m:s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𝑎𝑟𝑔𝑚𝑖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f>
                      <m:fPr>
                        <m:ctrlPr>
                          <a:rPr lang="en-US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ln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(1+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sup>
                        </m:s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457200" lvl="1" indent="0">
                  <a:buNone/>
                </a:pPr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892A19-9B7A-144F-8649-DCC108B6511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086" t="-2015" b="-123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1C761AF5-251C-B749-BEEA-7A4376189877}"/>
              </a:ext>
            </a:extLst>
          </p:cNvPr>
          <p:cNvSpPr/>
          <p:nvPr/>
        </p:nvSpPr>
        <p:spPr>
          <a:xfrm>
            <a:off x="838200" y="2711026"/>
            <a:ext cx="1052624" cy="5850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39DB519-A652-4548-8E15-B63CBF99C8BD}"/>
              </a:ext>
            </a:extLst>
          </p:cNvPr>
          <p:cNvSpPr/>
          <p:nvPr/>
        </p:nvSpPr>
        <p:spPr>
          <a:xfrm>
            <a:off x="990600" y="3888962"/>
            <a:ext cx="1052624" cy="27457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DF0F8A1-EBA6-604E-887B-CAE48EB83A9F}"/>
              </a:ext>
            </a:extLst>
          </p:cNvPr>
          <p:cNvSpPr/>
          <p:nvPr/>
        </p:nvSpPr>
        <p:spPr>
          <a:xfrm>
            <a:off x="3621488" y="6081145"/>
            <a:ext cx="3321856" cy="6592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646D135-66F6-CC41-9C1E-8D1CF77B8AD7}"/>
                  </a:ext>
                </a:extLst>
              </p:cNvPr>
              <p:cNvSpPr/>
              <p:nvPr/>
            </p:nvSpPr>
            <p:spPr>
              <a:xfrm>
                <a:off x="7266403" y="5981593"/>
                <a:ext cx="3882088" cy="65921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func>
                            <m:func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(1+</m:t>
                              </m:r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sSup>
                                    <m:sSupPr>
                                      <m:ctrlPr>
                                        <a:rPr lang="en-US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en-US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sup>
                              </m:sSup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646D135-66F6-CC41-9C1E-8D1CF77B8A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6403" y="5981593"/>
                <a:ext cx="3882088" cy="659219"/>
              </a:xfrm>
              <a:prstGeom prst="rect">
                <a:avLst/>
              </a:prstGeom>
              <a:blipFill>
                <a:blip r:embed="rId3"/>
                <a:stretch>
                  <a:fillRect t="-139623" b="-2132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44899B1B-74E6-B141-8374-83B04FA2B074}"/>
                  </a:ext>
                </a:extLst>
              </p:cNvPr>
              <p:cNvSpPr/>
              <p:nvPr/>
            </p:nvSpPr>
            <p:spPr>
              <a:xfrm>
                <a:off x="7993424" y="4193426"/>
                <a:ext cx="2428047" cy="791322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sz="20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p>
                      </m:num>
                      <m:den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p>
                      </m:den>
                    </m:f>
                    <m:r>
                      <a:rPr lang="en-US" sz="20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000" dirty="0">
                    <a:solidFill>
                      <a:schemeClr val="accent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44899B1B-74E6-B141-8374-83B04FA2B0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3424" y="4193426"/>
                <a:ext cx="2428047" cy="791322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1318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579354-5EB6-4F4A-A978-4AF0F7432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6A50BD-D6EA-E649-B580-886B6E4F74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44672" cy="45690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HW1: Due Sep 23</a:t>
            </a:r>
          </a:p>
          <a:p>
            <a:pPr lvl="1"/>
            <a:r>
              <a:rPr lang="en-US" dirty="0"/>
              <a:t>Reserve time if you have never used </a:t>
            </a:r>
            <a:r>
              <a:rPr lang="en-US" dirty="0" err="1"/>
              <a:t>Gradescope</a:t>
            </a:r>
            <a:endParaRPr lang="en-US" dirty="0"/>
          </a:p>
          <a:p>
            <a:pPr lvl="1"/>
            <a:r>
              <a:rPr lang="en-US" dirty="0"/>
              <a:t>Check that submission is readable (if you scan your handwriting)</a:t>
            </a:r>
          </a:p>
          <a:p>
            <a:pPr lvl="1"/>
            <a:r>
              <a:rPr lang="en-US" b="1" u="sng" dirty="0">
                <a:solidFill>
                  <a:schemeClr val="accent1"/>
                </a:solidFill>
              </a:rPr>
              <a:t>Correctly assign pages</a:t>
            </a:r>
            <a:r>
              <a:rPr lang="en-US" b="1" dirty="0"/>
              <a:t> </a:t>
            </a:r>
            <a:r>
              <a:rPr lang="en-US" dirty="0"/>
              <a:t>to each problem (you won’t get points otherwise)</a:t>
            </a:r>
          </a:p>
          <a:p>
            <a:pPr lvl="1"/>
            <a:endParaRPr lang="en-US" dirty="0"/>
          </a:p>
          <a:p>
            <a:r>
              <a:rPr lang="en-US" dirty="0"/>
              <a:t>HW2: Will be announce later this week</a:t>
            </a:r>
          </a:p>
          <a:p>
            <a:endParaRPr lang="en-US" dirty="0"/>
          </a:p>
          <a:p>
            <a:r>
              <a:rPr lang="en-US" dirty="0"/>
              <a:t>Exam dates</a:t>
            </a:r>
          </a:p>
          <a:p>
            <a:pPr lvl="1"/>
            <a:r>
              <a:rPr lang="en-US" dirty="0"/>
              <a:t>Exam 1: October 27</a:t>
            </a:r>
          </a:p>
          <a:p>
            <a:pPr lvl="2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We expect to finish the content for exam1 several lectures before the exam.</a:t>
            </a:r>
          </a:p>
          <a:p>
            <a:pPr lvl="1"/>
            <a:r>
              <a:rPr lang="en-US" dirty="0"/>
              <a:t>Exam 2: December 8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13634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B65204-5EA8-DD45-8CF8-7CFBED933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 Entropy Error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536C160-988A-7D4C-8951-2E60E362566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func>
                            <m:func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(1+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sSup>
                                    <m:sSupPr>
                                      <m:ctrlP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sup>
                              </m:sSup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Minimizing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</m:oMath>
                </a14:m>
                <a:r>
                  <a:rPr lang="en-US" dirty="0"/>
                  <a:t> is the same as maximizing likelihood</a:t>
                </a:r>
              </a:p>
              <a:p>
                <a:endParaRPr lang="en-US" dirty="0"/>
              </a:p>
              <a:p>
                <a:r>
                  <a:rPr lang="en-US" dirty="0"/>
                  <a:t>Next question: How to solve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𝑎𝑟𝑔𝑚𝑖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Answer: Solve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</a:p>
              <a:p>
                <a:pPr lvl="1"/>
                <a:r>
                  <a:rPr lang="en-US" dirty="0"/>
                  <a:t>No single-step solution like we have in linear regression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A536C160-988A-7D4C-8951-2E60E36256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39764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079FCC-7C33-EF4A-958C-4E3EC663E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Logistic Regression for Classification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6EBD97B-3AF2-4442-87C3-7602184A487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667251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dirty="0"/>
                  <a:t> be the learned logistic regression model, how can we make classification predictions using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?</a:t>
                </a:r>
              </a:p>
              <a:p>
                <a:endParaRPr lang="en-US" dirty="0"/>
              </a:p>
              <a:p>
                <a:r>
                  <a:rPr lang="en-US" dirty="0"/>
                  <a:t>Set a cutoff probability </a:t>
                </a:r>
                <a:r>
                  <a:rPr lang="en-US" dirty="0">
                    <a:solidFill>
                      <a:schemeClr val="accent1"/>
                    </a:solidFill>
                  </a:rPr>
                  <a:t>C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r>
                  <a:rPr lang="en-US" dirty="0"/>
                  <a:t> (e.g., </a:t>
                </a:r>
                <a:r>
                  <a:rPr lang="en-US" dirty="0">
                    <a:solidFill>
                      <a:schemeClr val="accent1"/>
                    </a:solidFill>
                  </a:rPr>
                  <a:t>50%</a:t>
                </a:r>
                <a:r>
                  <a:rPr lang="en-US" dirty="0"/>
                  <a:t>). </a:t>
                </a:r>
              </a:p>
              <a:p>
                <a:pPr lvl="1"/>
                <a:r>
                  <a:rPr lang="en-US" dirty="0"/>
                  <a:t>Classify </a:t>
                </a:r>
                <a:r>
                  <a:rPr lang="en-US" dirty="0">
                    <a:solidFill>
                      <a:schemeClr val="accent1"/>
                    </a:solidFill>
                  </a:rPr>
                  <a:t>+1</a:t>
                </a:r>
                <a:r>
                  <a:rPr lang="en-US" dirty="0"/>
                  <a:t> if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)&gt;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Classify </a:t>
                </a:r>
                <a:r>
                  <a:rPr lang="en-US" dirty="0">
                    <a:solidFill>
                      <a:schemeClr val="accent1"/>
                    </a:solidFill>
                  </a:rPr>
                  <a:t>-1</a:t>
                </a:r>
                <a:r>
                  <a:rPr lang="en-US" dirty="0"/>
                  <a:t> if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:endParaRPr lang="en-US" sz="1200" dirty="0"/>
              </a:p>
              <a:p>
                <a:r>
                  <a:rPr lang="en-US" dirty="0"/>
                  <a:t>When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 is </a:t>
                </a:r>
                <a:r>
                  <a:rPr lang="en-US" dirty="0">
                    <a:solidFill>
                      <a:schemeClr val="accent1"/>
                    </a:solidFill>
                  </a:rPr>
                  <a:t>50</a:t>
                </a:r>
                <a:r>
                  <a:rPr lang="en-US" dirty="0"/>
                  <a:t> (a common choice)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)&gt;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50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=&gt;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sz="600" dirty="0"/>
              </a:p>
              <a:p>
                <a:pPr lvl="1"/>
                <a:r>
                  <a:rPr lang="en-US" dirty="0"/>
                  <a:t>Equivalent to using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 as the linear classification hypothesis, </a:t>
                </a:r>
                <a:br>
                  <a:rPr lang="en-US" dirty="0"/>
                </a:br>
                <a:r>
                  <a:rPr lang="en-US" dirty="0"/>
                  <a:t>i.e.,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𝑠𝑖𝑔𝑛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6EBD97B-3AF2-4442-87C3-7602184A48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667251"/>
              </a:xfrm>
              <a:blipFill>
                <a:blip r:embed="rId2"/>
                <a:stretch>
                  <a:fillRect l="-1086" t="-29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09620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A866D-7EBA-EB4B-8480-0405B7589E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95170D-AB2F-074D-B904-13F33FA9A6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general optimization technique</a:t>
            </a:r>
          </a:p>
        </p:txBody>
      </p:sp>
    </p:spTree>
    <p:extLst>
      <p:ext uri="{BB962C8B-B14F-4D97-AF65-F5344CB8AC3E}">
        <p14:creationId xmlns:p14="http://schemas.microsoft.com/office/powerpoint/2010/main" val="15608069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A968B8-5A66-D14C-8584-C25BFB37F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36940F-C3AB-F240-8BDD-8C4925A2CB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005457" cy="4351338"/>
          </a:xfrm>
        </p:spPr>
        <p:txBody>
          <a:bodyPr/>
          <a:lstStyle/>
          <a:p>
            <a:r>
              <a:rPr lang="en-US" dirty="0"/>
              <a:t>A technique for optimizing functions that </a:t>
            </a:r>
            <a:r>
              <a:rPr lang="en-US" dirty="0">
                <a:solidFill>
                  <a:schemeClr val="accent2"/>
                </a:solidFill>
              </a:rPr>
              <a:t>gradients exist everywhere</a:t>
            </a:r>
            <a:r>
              <a:rPr lang="en-US" dirty="0"/>
              <a:t>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BD61D2C-BB27-6A43-B723-69B059D1ED44}"/>
              </a:ext>
            </a:extLst>
          </p:cNvPr>
          <p:cNvSpPr/>
          <p:nvPr/>
        </p:nvSpPr>
        <p:spPr>
          <a:xfrm>
            <a:off x="1358253" y="2614060"/>
            <a:ext cx="3345628" cy="3339559"/>
          </a:xfrm>
          <a:prstGeom prst="rect">
            <a:avLst/>
          </a:prstGeom>
          <a:noFill/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A42626B-8F6A-6F4D-BF54-F525F01574A2}"/>
              </a:ext>
            </a:extLst>
          </p:cNvPr>
          <p:cNvSpPr/>
          <p:nvPr/>
        </p:nvSpPr>
        <p:spPr>
          <a:xfrm>
            <a:off x="2166113" y="3466475"/>
            <a:ext cx="149901" cy="149902"/>
          </a:xfrm>
          <a:prstGeom prst="ellipse">
            <a:avLst/>
          </a:prstGeom>
          <a:solidFill>
            <a:schemeClr val="accent6">
              <a:shade val="80000"/>
              <a:satMod val="150000"/>
            </a:schemeClr>
          </a:solidFill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46886163-2033-454C-B990-F0C4F1F46A2A}"/>
              </a:ext>
            </a:extLst>
          </p:cNvPr>
          <p:cNvSpPr/>
          <p:nvPr/>
        </p:nvSpPr>
        <p:spPr>
          <a:xfrm>
            <a:off x="1358253" y="2799799"/>
            <a:ext cx="3345628" cy="2968080"/>
          </a:xfrm>
          <a:custGeom>
            <a:avLst/>
            <a:gdLst>
              <a:gd name="connsiteX0" fmla="*/ 0 w 3342807"/>
              <a:gd name="connsiteY0" fmla="*/ 1470286 h 2632964"/>
              <a:gd name="connsiteX1" fmla="*/ 689548 w 3342807"/>
              <a:gd name="connsiteY1" fmla="*/ 510916 h 2632964"/>
              <a:gd name="connsiteX2" fmla="*/ 1394086 w 3342807"/>
              <a:gd name="connsiteY2" fmla="*/ 2234785 h 2632964"/>
              <a:gd name="connsiteX3" fmla="*/ 1708879 w 3342807"/>
              <a:gd name="connsiteY3" fmla="*/ 16240 h 2632964"/>
              <a:gd name="connsiteX4" fmla="*/ 1918741 w 3342807"/>
              <a:gd name="connsiteY4" fmla="*/ 1185473 h 2632964"/>
              <a:gd name="connsiteX5" fmla="*/ 2173574 w 3342807"/>
              <a:gd name="connsiteY5" fmla="*/ 316044 h 2632964"/>
              <a:gd name="connsiteX6" fmla="*/ 2698230 w 3342807"/>
              <a:gd name="connsiteY6" fmla="*/ 2624529 h 2632964"/>
              <a:gd name="connsiteX7" fmla="*/ 3342807 w 3342807"/>
              <a:gd name="connsiteY7" fmla="*/ 945630 h 2632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42807" h="2632964">
                <a:moveTo>
                  <a:pt x="0" y="1470286"/>
                </a:moveTo>
                <a:cubicBezTo>
                  <a:pt x="228600" y="926893"/>
                  <a:pt x="457200" y="383500"/>
                  <a:pt x="689548" y="510916"/>
                </a:cubicBezTo>
                <a:cubicBezTo>
                  <a:pt x="921896" y="638332"/>
                  <a:pt x="1224198" y="2317231"/>
                  <a:pt x="1394086" y="2234785"/>
                </a:cubicBezTo>
                <a:cubicBezTo>
                  <a:pt x="1563974" y="2152339"/>
                  <a:pt x="1621437" y="191125"/>
                  <a:pt x="1708879" y="16240"/>
                </a:cubicBezTo>
                <a:cubicBezTo>
                  <a:pt x="1796322" y="-158645"/>
                  <a:pt x="1841292" y="1135506"/>
                  <a:pt x="1918741" y="1185473"/>
                </a:cubicBezTo>
                <a:cubicBezTo>
                  <a:pt x="1996190" y="1235440"/>
                  <a:pt x="2043659" y="76201"/>
                  <a:pt x="2173574" y="316044"/>
                </a:cubicBezTo>
                <a:cubicBezTo>
                  <a:pt x="2303489" y="555887"/>
                  <a:pt x="2503358" y="2519598"/>
                  <a:pt x="2698230" y="2624529"/>
                </a:cubicBezTo>
                <a:cubicBezTo>
                  <a:pt x="2893102" y="2729460"/>
                  <a:pt x="3117954" y="1837545"/>
                  <a:pt x="3342807" y="94563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D8E738C-8289-BD44-9235-12DCC4778F23}"/>
              </a:ext>
            </a:extLst>
          </p:cNvPr>
          <p:cNvCxnSpPr>
            <a:cxnSpLocks/>
          </p:cNvCxnSpPr>
          <p:nvPr/>
        </p:nvCxnSpPr>
        <p:spPr>
          <a:xfrm>
            <a:off x="2258295" y="3609922"/>
            <a:ext cx="106517" cy="359879"/>
          </a:xfrm>
          <a:prstGeom prst="straightConnector1">
            <a:avLst/>
          </a:prstGeom>
          <a:ln w="2222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036940F-C3AB-F240-8BDD-8C4925A2CB89}"/>
              </a:ext>
            </a:extLst>
          </p:cNvPr>
          <p:cNvSpPr txBox="1">
            <a:spLocks/>
          </p:cNvSpPr>
          <p:nvPr/>
        </p:nvSpPr>
        <p:spPr>
          <a:xfrm>
            <a:off x="5511741" y="2906485"/>
            <a:ext cx="6484315" cy="28613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An iterative method that converges to local optimum.</a:t>
            </a:r>
          </a:p>
          <a:p>
            <a:endParaRPr lang="en-US" dirty="0"/>
          </a:p>
          <a:p>
            <a:r>
              <a:rPr lang="en-US" dirty="0"/>
              <a:t>Converge to global optimum if the function is convex (since there is only one local optimum).</a:t>
            </a:r>
          </a:p>
        </p:txBody>
      </p:sp>
    </p:spTree>
    <p:extLst>
      <p:ext uri="{BB962C8B-B14F-4D97-AF65-F5344CB8AC3E}">
        <p14:creationId xmlns:p14="http://schemas.microsoft.com/office/powerpoint/2010/main" val="37413349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Gradient Descent: Minimizing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An iterative method of the form:</a:t>
                </a:r>
                <a:br>
                  <a:rPr lang="en-US" dirty="0"/>
                </a:br>
                <a:br>
                  <a:rPr lang="en-US" dirty="0"/>
                </a:br>
                <a:r>
                  <a:rPr lang="en-US" dirty="0"/>
                  <a:t>	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+1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←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𝑤</m:t>
                        </m:r>
                      </m:e>
                    </m:acc>
                    <m:d>
                      <m:d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e>
                    </m:d>
                    <m:r>
                      <a:rPr lang="en-US" b="0" i="0" smtClean="0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𝜂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>
                  <a:solidFill>
                    <a:schemeClr val="accent1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sub>
                    </m:sSub>
                    <m: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:</m:t>
                    </m:r>
                  </m:oMath>
                </a14:m>
                <a:r>
                  <a:rPr lang="en-US" dirty="0"/>
                  <a:t> a unit vector, determining the direction of the update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𝜂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sub>
                    </m:sSub>
                    <m:r>
                      <a:rPr lang="en-US">
                        <a:latin typeface="Cambria Math" charset="0"/>
                        <a:ea typeface="Cambria Math" charset="0"/>
                        <a:cs typeface="Cambria Math" charset="0"/>
                      </a:rPr>
                      <m:t>:</m:t>
                    </m:r>
                  </m:oMath>
                </a14:m>
                <a:r>
                  <a:rPr lang="en-US" dirty="0"/>
                  <a:t> a scalar, determining how much to update</a:t>
                </a:r>
              </a:p>
              <a:p>
                <a:endParaRPr lang="en-US" dirty="0"/>
              </a:p>
              <a:p>
                <a:r>
                  <a:rPr lang="en-US" dirty="0"/>
                  <a:t>How to choose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𝜂</m:t>
                        </m:r>
                      </m:e>
                      <m:sub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?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B354B42A-D6B9-8549-A4F5-509F48F5C1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0933" y="7003838"/>
            <a:ext cx="3185583" cy="1095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8483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Choosing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B050"/>
                    </a:solidFill>
                  </a:rPr>
                  <a:t> </a:t>
                </a:r>
                <a:r>
                  <a:rPr lang="en-US" dirty="0"/>
                  <a:t>in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+1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←</m:t>
                    </m:r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𝑤</m:t>
                        </m:r>
                      </m:e>
                    </m:acc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e>
                    </m:d>
                    <m:r>
                      <a:rPr lang="en-US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𝜂</m:t>
                        </m:r>
                      </m:e>
                      <m:sub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sub>
                    </m:sSub>
                    <m:sSub>
                      <m:sSubPr>
                        <m:ctrlPr>
                          <a:rPr lang="en-US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628963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Intuition: Choose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that moves towards the “steepest” direction</a:t>
                </a:r>
              </a:p>
              <a:p>
                <a:pPr lvl="1"/>
                <a:r>
                  <a:rPr lang="en-US" dirty="0"/>
                  <a:t>Approaching the minimum faster</a:t>
                </a:r>
              </a:p>
              <a:p>
                <a:endParaRPr lang="en-US" dirty="0"/>
              </a:p>
              <a:p>
                <a:r>
                  <a:rPr lang="en-US" dirty="0"/>
                  <a:t>Taylor’s approximation: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d>
                          <m:dPr>
                            <m:ctrlPr>
                              <a:rPr lang="en-US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e>
                        </m: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𝜂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sub>
                        </m:sSub>
                        <m:sSub>
                          <m:sSubPr>
                            <m:ctrlPr>
                              <a:rPr lang="en-US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𝑣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b="0" i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in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w</m:t>
                            </m:r>
                          </m:e>
                        </m:acc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e>
                        </m:d>
                      </m:e>
                    </m:d>
                    <m:r>
                      <a:rPr lang="en-US" b="0" i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𝜂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sSub>
                      <m:sSubPr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sSup>
                      <m:sSup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charset="0"/>
                      </a:rPr>
                      <m:t>𝑂</m:t>
                    </m:r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charset="0"/>
                      </a:rPr>
                      <m:t>(</m:t>
                    </m:r>
                    <m:sSubSup>
                      <m:sSubSupPr>
                        <m:ctrlP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𝜂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+1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≈</m:t>
                    </m:r>
                    <m:sSub>
                      <m:sSubPr>
                        <m:ctrlPr>
                          <a:rPr lang="en-US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𝜂</m:t>
                        </m:r>
                      </m:e>
                      <m:sub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sSup>
                      <m:sSup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sSub>
                      <m:sSubPr>
                        <m:ctrlPr>
                          <a:rPr lang="en-US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>
                  <a:solidFill>
                    <a:srgbClr val="00B050"/>
                  </a:solidFill>
                </a:endParaRPr>
              </a:p>
              <a:p>
                <a:endParaRPr lang="en-US" dirty="0"/>
              </a:p>
              <a:p>
                <a:r>
                  <a:rPr lang="en-US" dirty="0"/>
                  <a:t>Choose unit vector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B050"/>
                    </a:solidFill>
                  </a:rPr>
                  <a:t> </a:t>
                </a:r>
                <a:r>
                  <a:rPr lang="en-US" dirty="0"/>
                  <a:t>that minimizes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sSup>
                      <m:sSup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sSub>
                      <m:sSubPr>
                        <m:ctrlPr>
                          <a:rPr lang="en-US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B050"/>
                    </a:solidFill>
                  </a:rPr>
                  <a:t> </a:t>
                </a:r>
                <a:r>
                  <a:rPr lang="en-US" dirty="0"/>
                  <a:t>should be in the opposite direction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e>
                        </m:d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−</m:t>
                            </m:r>
                            <m:r>
                              <a:rPr lang="en-US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𝛻</m:t>
                            </m:r>
                          </m:e>
                          <m:sub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sub>
                        </m:sSub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𝑖𝑛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d>
                      </m:num>
                      <m:den>
                        <m:d>
                          <m:dPr>
                            <m:begChr m:val="‖"/>
                            <m:endChr m:val="‖"/>
                            <m:ctrlPr>
                              <a:rPr lang="mr-IN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𝛻</m:t>
                                </m:r>
                              </m:e>
                              <m:sub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acc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𝑖𝑛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𝑡</m:t>
                                    </m:r>
                                  </m:e>
                                </m:d>
                              </m:e>
                            </m:d>
                          </m:e>
                        </m:d>
                      </m:den>
                    </m:f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628963"/>
              </a:xfrm>
              <a:blipFill>
                <a:blip r:embed="rId3"/>
                <a:stretch>
                  <a:fillRect l="-965" t="-3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8305487" y="4140105"/>
                <a:ext cx="371499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𝜂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2"/>
                    </a:solidFill>
                  </a:rPr>
                  <a:t> is usually small, so ignore this term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5487" y="4140105"/>
                <a:ext cx="3714991" cy="369332"/>
              </a:xfrm>
              <a:prstGeom prst="rect">
                <a:avLst/>
              </a:prstGeom>
              <a:blipFill>
                <a:blip r:embed="rId4"/>
                <a:stretch>
                  <a:fillRect t="-3226" r="-340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C7A7EC3-3624-2440-A9CB-7241B49C6CE9}"/>
              </a:ext>
            </a:extLst>
          </p:cNvPr>
          <p:cNvCxnSpPr>
            <a:cxnSpLocks/>
          </p:cNvCxnSpPr>
          <p:nvPr/>
        </p:nvCxnSpPr>
        <p:spPr>
          <a:xfrm>
            <a:off x="8886799" y="3716592"/>
            <a:ext cx="354770" cy="288577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4222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Choosing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𝜂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2"/>
                    </a:solidFill>
                  </a:rPr>
                  <a:t> </a:t>
                </a:r>
                <a:r>
                  <a:rPr lang="en-US" dirty="0"/>
                  <a:t>in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+1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←</m:t>
                    </m:r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𝑤</m:t>
                        </m:r>
                      </m:e>
                    </m:acc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e>
                    </m:d>
                    <m:r>
                      <a:rPr lang="en-US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𝜂</m:t>
                        </m:r>
                      </m:e>
                      <m:sub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sub>
                    </m:sSub>
                    <m:sSub>
                      <m:sSubPr>
                        <m:ctrlPr>
                          <a:rPr lang="en-US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A276C7C5-4A84-624F-A35B-A7BE62AD7F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307" y="2371344"/>
            <a:ext cx="2996173" cy="326745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35A120B-A1B1-EC49-AB61-7E12E8AB34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9810" y="2371344"/>
            <a:ext cx="2659557" cy="32674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CA3BF98-B99A-454D-BE71-C50FC9657B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8220" y="2371344"/>
            <a:ext cx="3896485" cy="3267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6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Choosing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𝜂</m:t>
                        </m:r>
                      </m:e>
                      <m:sub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2"/>
                    </a:solidFill>
                  </a:rPr>
                  <a:t> </a:t>
                </a:r>
                <a:r>
                  <a:rPr lang="en-US" dirty="0"/>
                  <a:t>in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+1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←</m:t>
                    </m:r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𝑤</m:t>
                        </m:r>
                      </m:e>
                    </m:acc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e>
                    </m:d>
                    <m:r>
                      <a:rPr lang="en-US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𝜂</m:t>
                        </m:r>
                      </m:e>
                      <m:sub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Intuition (for convex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en-US" dirty="0"/>
                  <a:t> is closer to the minimum,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d>
                          <m:d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2400" dirty="0"/>
                  <a:t> is smaller</a:t>
                </a:r>
              </a:p>
              <a:p>
                <a:pPr lvl="2"/>
                <a:r>
                  <a:rPr lang="en-US" sz="2400" dirty="0"/>
                  <a:t>We should 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2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𝜂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2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accent2"/>
                    </a:solidFill>
                  </a:rPr>
                  <a:t> </a:t>
                </a:r>
                <a:r>
                  <a:rPr lang="en-US" sz="2400" dirty="0"/>
                  <a:t>smaller</a:t>
                </a:r>
              </a:p>
              <a:p>
                <a:pPr lvl="2"/>
                <a:endParaRPr lang="en-US" sz="2400" dirty="0"/>
              </a:p>
              <a:p>
                <a:r>
                  <a:rPr lang="en-US" sz="3200" dirty="0"/>
                  <a:t>Therefore, 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3600" i="1">
                            <a:solidFill>
                              <a:schemeClr val="accent2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𝜂</m:t>
                        </m:r>
                      </m:e>
                      <m:sub>
                        <m:r>
                          <a:rPr lang="en-US" sz="3600" i="1">
                            <a:solidFill>
                              <a:schemeClr val="accent2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sub>
                    </m:sSub>
                    <m:r>
                      <a:rPr lang="en-US" sz="3600" b="0" i="1" smtClean="0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US" sz="3600" b="0" i="1" smtClean="0">
                        <a:solidFill>
                          <a:schemeClr val="accent2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𝜂</m:t>
                    </m:r>
                    <m:d>
                      <m:dPr>
                        <m:begChr m:val="‖"/>
                        <m:endChr m:val="‖"/>
                        <m:ctrlPr>
                          <a:rPr lang="mr-IN" sz="3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𝛻</m:t>
                            </m:r>
                          </m:e>
                          <m:sub>
                            <m:acc>
                              <m:accPr>
                                <m:chr m:val="⃗"/>
                                <m:ctrlPr>
                                  <a:rPr lang="en-US" sz="32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32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sub>
                        </m:sSub>
                        <m:sSub>
                          <m:sSubPr>
                            <m:ctrlPr>
                              <a:rPr lang="en-US" sz="32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32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𝑖𝑛</m:t>
                            </m:r>
                          </m:sub>
                        </m:sSub>
                        <m:d>
                          <m:dPr>
                            <m:ctrlPr>
                              <a:rPr lang="en-US" sz="32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32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32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  <m:d>
                              <m:dPr>
                                <m:ctrlPr>
                                  <a:rPr lang="en-US" sz="32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32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d>
                      </m:e>
                    </m:d>
                  </m:oMath>
                </a14:m>
                <a:endParaRPr lang="en-US" sz="3200" dirty="0"/>
              </a:p>
              <a:p>
                <a:pPr lvl="2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27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9B0439FF-0369-DB49-9B14-CE4B06763E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4575" y="1630081"/>
            <a:ext cx="2427919" cy="2172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680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Putting Them Together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864542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Iterative update rule: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+1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←</m:t>
                    </m:r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𝑤</m:t>
                        </m:r>
                      </m:e>
                    </m:acc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e>
                    </m:d>
                    <m:r>
                      <a:rPr lang="en-US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𝜂</m:t>
                        </m:r>
                      </m:e>
                      <m:sub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sub>
                    </m:sSub>
                    <m:sSub>
                      <m:sSubPr>
                        <m:ctrlPr>
                          <a:rPr lang="en-US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endParaRPr lang="en-US" sz="1000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+1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←</m:t>
                    </m:r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𝑤</m:t>
                        </m:r>
                      </m:e>
                    </m:acc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−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𝜂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d>
                          <m:d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Gradient calculations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func>
                          <m:func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(1+</m:t>
                            </m:r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𝑛</m:t>
                                    </m:r>
                                  </m:sub>
                                </m:sSub>
                              </m:sup>
                            </m:s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e>
                    </m:nary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sz="40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lvl="1"/>
                <a:endParaRPr lang="en-US" i="1" dirty="0">
                  <a:solidFill>
                    <a:srgbClr val="C00000"/>
                  </a:solidFill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𝑛</m:t>
                                    </m:r>
                                  </m:sub>
                                </m:sSub>
                              </m:sup>
                            </m:sSup>
                          </m:num>
                          <m:den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𝑛</m:t>
                                    </m:r>
                                  </m:sub>
                                </m:sSub>
                              </m:sup>
                            </m:sSup>
                          </m:den>
                        </m:f>
                      </m:e>
                    </m:nary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=−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</m:num>
                          <m:den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𝑛</m:t>
                                    </m:r>
                                  </m:sub>
                                </m:sSub>
                              </m:sup>
                            </m:sSup>
                          </m:den>
                        </m:f>
                      </m:e>
                    </m:nary>
                  </m:oMath>
                </a14:m>
                <a:endParaRPr lang="en-US" dirty="0"/>
              </a:p>
              <a:p>
                <a:endParaRPr lang="en-US" dirty="0"/>
              </a:p>
              <a:p>
                <a:pPr lvl="1"/>
                <a:endParaRPr lang="en-US" sz="1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864542"/>
              </a:xfrm>
              <a:blipFill>
                <a:blip r:embed="rId2"/>
                <a:stretch>
                  <a:fillRect l="-1086" t="-3125" b="-145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4C4BBA45-A7AC-BE49-9DF2-CA2A3B4BB9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8786" y="1437007"/>
            <a:ext cx="2579914" cy="8711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382F5A6-E960-B946-9845-93B68B426B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08786" y="2615101"/>
            <a:ext cx="3234871" cy="545070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3C971D7F-C96F-EC4F-B107-774C14A833E8}"/>
              </a:ext>
            </a:extLst>
          </p:cNvPr>
          <p:cNvSpPr/>
          <p:nvPr/>
        </p:nvSpPr>
        <p:spPr>
          <a:xfrm>
            <a:off x="8447314" y="1248229"/>
            <a:ext cx="3541486" cy="206828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112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 for Logistic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864542"/>
              </a:xfrm>
            </p:spPr>
            <p:txBody>
              <a:bodyPr>
                <a:normAutofit/>
              </a:bodyPr>
              <a:lstStyle/>
              <a:p>
                <a:r>
                  <a:rPr lang="en-US" dirty="0">
                    <a:solidFill>
                      <a:schemeClr val="accent2"/>
                    </a:solidFill>
                  </a:rPr>
                  <a:t>Initialize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𝑤</m:t>
                        </m:r>
                      </m:e>
                    </m:acc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For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𝑡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=0,…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endParaRPr lang="en-US" sz="280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lvl="1"/>
                <a:r>
                  <a:rPr lang="en-US" sz="2800" dirty="0"/>
                  <a:t>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sSub>
                      <m:sSubPr>
                        <m:ctrlP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d>
                    <m:r>
                      <a:rPr lang="en-US" sz="28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=−</m:t>
                    </m:r>
                  </m:oMath>
                </a14:m>
                <a:r>
                  <a:rPr lang="en-US" sz="28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f>
                          <m:fPr>
                            <m:ctrlP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8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8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US" sz="28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en-US" sz="28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8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8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  <m:r>
                                      <a:rPr lang="en-US" sz="28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(</m:t>
                                    </m:r>
                                    <m:r>
                                      <a:rPr lang="en-US" sz="28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𝑡</m:t>
                                    </m:r>
                                    <m:r>
                                      <a:rPr lang="en-US" sz="28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)</m:t>
                                    </m:r>
                                  </m:e>
                                  <m:sup>
                                    <m:r>
                                      <a:rPr lang="en-US" sz="28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US" sz="28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8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8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𝑛</m:t>
                                    </m:r>
                                  </m:sub>
                                </m:sSub>
                              </m:sup>
                            </m:sSup>
                          </m:den>
                        </m:f>
                      </m:e>
                    </m:nary>
                  </m:oMath>
                </a14:m>
                <a:endParaRPr lang="en-US" sz="280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lvl="1"/>
                <a:endParaRPr lang="en-US" sz="60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d>
                      <m:dPr>
                        <m:ctrlP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+1</m:t>
                        </m:r>
                      </m:e>
                    </m:d>
                    <m:r>
                      <a:rPr lang="en-US" sz="2800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←</m:t>
                    </m:r>
                    <m:acc>
                      <m:accPr>
                        <m:chr m:val="⃗"/>
                        <m:ctrlP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𝑤</m:t>
                        </m:r>
                      </m:e>
                    </m:acc>
                    <m:d>
                      <m:dPr>
                        <m:ctrlPr>
                          <a:rPr lang="en-US" sz="28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e>
                    </m:d>
                    <m:r>
                      <a:rPr lang="en-US" sz="2800" b="0" i="0" smtClean="0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−</m:t>
                    </m:r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𝜂</m:t>
                    </m:r>
                    <m:sSub>
                      <m:sSubPr>
                        <m:ctrlP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sSub>
                      <m:sSubPr>
                        <m:ctrlP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d>
                          <m:dPr>
                            <m:ctrlP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e>
                        </m:d>
                      </m:e>
                    </m:d>
                  </m:oMath>
                </a14:m>
                <a:endParaRPr lang="en-US" sz="2800" dirty="0"/>
              </a:p>
              <a:p>
                <a:pPr lvl="1"/>
                <a:endParaRPr lang="en-US" sz="600" dirty="0"/>
              </a:p>
              <a:p>
                <a:pPr lvl="1"/>
                <a:r>
                  <a:rPr lang="en-US" sz="2800" dirty="0"/>
                  <a:t>Terminate if the </a:t>
                </a:r>
                <a:r>
                  <a:rPr lang="en-US" sz="2800" dirty="0">
                    <a:solidFill>
                      <a:schemeClr val="accent2"/>
                    </a:solidFill>
                  </a:rPr>
                  <a:t>stop conditions </a:t>
                </a:r>
                <a:r>
                  <a:rPr lang="en-US" sz="2800" dirty="0"/>
                  <a:t>are met</a:t>
                </a:r>
              </a:p>
              <a:p>
                <a:r>
                  <a:rPr lang="en-US" dirty="0"/>
                  <a:t>Return the final weights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864542"/>
              </a:xfrm>
              <a:blipFill>
                <a:blip r:embed="rId2"/>
                <a:stretch>
                  <a:fillRect l="-1086" t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4FEF5054-EB5E-964A-91C2-E854C67CC85F}"/>
                  </a:ext>
                </a:extLst>
              </p:cNvPr>
              <p:cNvSpPr/>
              <p:nvPr/>
            </p:nvSpPr>
            <p:spPr>
              <a:xfrm>
                <a:off x="6461760" y="5012405"/>
                <a:ext cx="5143566" cy="1229899"/>
              </a:xfrm>
              <a:prstGeom prst="round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𝜂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 learning rate. </a:t>
                </a:r>
                <a:br>
                  <a:rPr lang="en-US" sz="2400" dirty="0">
                    <a:solidFill>
                      <a:schemeClr val="bg1"/>
                    </a:solidFill>
                  </a:rPr>
                </a:br>
                <a:r>
                  <a:rPr lang="en-US" sz="2400" dirty="0">
                    <a:solidFill>
                      <a:schemeClr val="bg1"/>
                    </a:solidFill>
                  </a:rPr>
                  <a:t>A parameter the learner can choose.</a:t>
                </a:r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4FEF5054-EB5E-964A-91C2-E854C67CC8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1760" y="5012405"/>
                <a:ext cx="5143566" cy="1229899"/>
              </a:xfrm>
              <a:prstGeom prst="roundRect">
                <a:avLst/>
              </a:prstGeom>
              <a:blipFill>
                <a:blip r:embed="rId3"/>
                <a:stretch>
                  <a:fillRect l="-7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055782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F5566-6C59-A44E-9CF3-B1916F8F4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23A750-DE57-4C48-BE4B-4453568059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1471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D2D301-425A-D940-96F0-1D8A60831C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 for Logistic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1425604-4892-504C-AE16-AF989D70399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Initialization</a:t>
                </a:r>
              </a:p>
              <a:p>
                <a:pPr lvl="1"/>
                <a:r>
                  <a:rPr lang="en-US" dirty="0"/>
                  <a:t>Random initialization is a good idea and a common approach</a:t>
                </a:r>
              </a:p>
              <a:p>
                <a:pPr lvl="1"/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(we specify the initialization in HW2 mostly for grading purposes)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Stop conditions (a mix of the following criteria)</a:t>
                </a:r>
              </a:p>
              <a:p>
                <a:pPr lvl="1"/>
                <a:r>
                  <a:rPr lang="en-US" dirty="0"/>
                  <a:t>When the </a:t>
                </a:r>
                <a:r>
                  <a:rPr lang="en-US" dirty="0">
                    <a:solidFill>
                      <a:srgbClr val="C00000"/>
                    </a:solidFill>
                  </a:rPr>
                  <a:t>number of iteration </a:t>
                </a:r>
                <a:r>
                  <a:rPr lang="en-US" dirty="0"/>
                  <a:t>exceeds the pre-set threshold</a:t>
                </a:r>
              </a:p>
              <a:p>
                <a:pPr lvl="1"/>
                <a:r>
                  <a:rPr lang="en-US" dirty="0"/>
                  <a:t>When the </a:t>
                </a:r>
                <a:r>
                  <a:rPr lang="en-US" dirty="0">
                    <a:solidFill>
                      <a:srgbClr val="C00000"/>
                    </a:solidFill>
                  </a:rPr>
                  <a:t>improvement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en-US" dirty="0"/>
                  <a:t> (e.g., check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en-US" dirty="0"/>
                  <a:t>) is too small</a:t>
                </a:r>
              </a:p>
              <a:p>
                <a:pPr lvl="1"/>
                <a:r>
                  <a:rPr lang="en-US" dirty="0"/>
                  <a:t>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is small </a:t>
                </a:r>
                <a:r>
                  <a:rPr lang="en-US" dirty="0"/>
                  <a:t>enough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1425604-4892-504C-AE16-AF989D70399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983151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0A39D6-AFFB-E643-99C5-569DD5AFF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Computation of Gradient Descent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958B5C-0471-984A-B3A6-9C63146EA0E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Gradient Descent for Logistic Regression</a:t>
                </a:r>
                <a:endParaRPr lang="en-US" dirty="0">
                  <a:solidFill>
                    <a:srgbClr val="C00000"/>
                  </a:solidFill>
                </a:endParaRPr>
              </a:p>
              <a:p>
                <a:pPr lvl="1"/>
                <a:r>
                  <a:rPr lang="en-US" dirty="0">
                    <a:solidFill>
                      <a:srgbClr val="C00000"/>
                    </a:solidFill>
                  </a:rPr>
                  <a:t>Initialize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𝑤</m:t>
                        </m:r>
                      </m:e>
                    </m:acc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For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𝑡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=0,…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endParaRPr lang="en-US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lvl="2"/>
                <a:r>
                  <a:rPr lang="en-US" sz="2400" dirty="0"/>
                  <a:t>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d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=−</m:t>
                    </m:r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f>
                          <m:f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(</m:t>
                                    </m:r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𝑡</m:t>
                                    </m:r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)</m:t>
                                    </m:r>
                                  </m:e>
                                  <m:sup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𝑛</m:t>
                                    </m:r>
                                  </m:sub>
                                </m:sSub>
                              </m:sup>
                            </m:sSup>
                          </m:den>
                        </m:f>
                      </m:e>
                    </m:nary>
                  </m:oMath>
                </a14:m>
                <a:endParaRPr lang="en-US" sz="240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lvl="2"/>
                <a:endParaRPr lang="en-US" sz="20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+1</m:t>
                        </m:r>
                      </m:e>
                    </m:d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←</m:t>
                    </m:r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𝑤</m:t>
                        </m:r>
                      </m:e>
                    </m:acc>
                    <m:d>
                      <m:dPr>
                        <m:ctrlPr>
                          <a:rPr lang="en-US" sz="24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e>
                    </m:d>
                    <m:r>
                      <a:rPr lang="en-US" sz="2400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−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𝜂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d>
                          <m:d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e>
                        </m:d>
                      </m:e>
                    </m:d>
                  </m:oMath>
                </a14:m>
                <a:endParaRPr lang="en-US" sz="2400" dirty="0"/>
              </a:p>
              <a:p>
                <a:pPr lvl="2"/>
                <a:endParaRPr lang="en-US" sz="200" dirty="0"/>
              </a:p>
              <a:p>
                <a:pPr lvl="2"/>
                <a:r>
                  <a:rPr lang="en-US" sz="2400" dirty="0"/>
                  <a:t>Terminate if the </a:t>
                </a:r>
                <a:r>
                  <a:rPr lang="en-US" sz="2400" dirty="0">
                    <a:solidFill>
                      <a:srgbClr val="C00000"/>
                    </a:solidFill>
                  </a:rPr>
                  <a:t>stop conditions </a:t>
                </a:r>
                <a:r>
                  <a:rPr lang="en-US" sz="2400" dirty="0"/>
                  <a:t>are met</a:t>
                </a:r>
              </a:p>
              <a:p>
                <a:pPr lvl="1"/>
                <a:r>
                  <a:rPr lang="en-US" dirty="0"/>
                  <a:t>Return the final weights </a:t>
                </a:r>
              </a:p>
              <a:p>
                <a:endParaRPr lang="en-US" dirty="0"/>
              </a:p>
              <a:p>
                <a:r>
                  <a:rPr lang="en-US" dirty="0"/>
                  <a:t>Which step requires the most computation?</a:t>
                </a:r>
              </a:p>
              <a:p>
                <a:pPr lvl="1"/>
                <a:r>
                  <a:rPr lang="en-US" dirty="0"/>
                  <a:t>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=−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</m:num>
                          <m:den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𝑛</m:t>
                                    </m:r>
                                  </m:sub>
                                </m:sSub>
                              </m:sup>
                            </m:sSup>
                          </m:den>
                        </m:f>
                      </m:e>
                    </m:nary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 time complexity is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is large for big datasets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958B5C-0471-984A-B3A6-9C63146EA0E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965" t="-22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25513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607279-AA26-A744-BF7E-3BD78364C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Stochastic Gradient Descent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9FB6D6-79D0-E349-A4DB-529D72CCCD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1506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E918476-D213-CB4A-9924-857D58EC68C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Deal with Heavy Computation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E918476-D213-CB4A-9924-857D58EC68C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27EEE68-75DE-644D-9586-1E7FE69FA7D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11466443" cy="4667251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Speed up the implementation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2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sSub>
                      <m:sSubPr>
                        <m:ctrlP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22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sz="22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=−</m:t>
                    </m:r>
                  </m:oMath>
                </a14:m>
                <a:r>
                  <a:rPr lang="en-US" sz="22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f>
                          <m:fPr>
                            <m:ctrlPr>
                              <a:rPr lang="en-US" sz="22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2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2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2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2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2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2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22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lang="en-US" sz="22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2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US" sz="22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2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en-US" sz="22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2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2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22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US" sz="22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2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2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2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𝑛</m:t>
                                    </m:r>
                                  </m:sub>
                                </m:sSub>
                              </m:sup>
                            </m:sSup>
                          </m:den>
                        </m:f>
                      </m:e>
                    </m:nary>
                  </m:oMath>
                </a14:m>
                <a:endParaRPr lang="en-US" sz="2200" dirty="0"/>
              </a:p>
              <a:p>
                <a:pPr lvl="1"/>
                <a:r>
                  <a:rPr lang="en-US" dirty="0">
                    <a:solidFill>
                      <a:schemeClr val="accent2"/>
                    </a:solidFill>
                  </a:rPr>
                  <a:t>Vectorization</a:t>
                </a:r>
                <a:r>
                  <a:rPr lang="en-US" dirty="0"/>
                  <a:t> can make your HW2 running time in </a:t>
                </a:r>
                <a:r>
                  <a:rPr lang="en-US" dirty="0">
                    <a:solidFill>
                      <a:schemeClr val="accent2"/>
                    </a:solidFill>
                  </a:rPr>
                  <a:t>several order of magnitudes </a:t>
                </a:r>
                <a:r>
                  <a:rPr lang="en-US" dirty="0"/>
                  <a:t>faster</a:t>
                </a:r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Example: </a:t>
                </a:r>
              </a:p>
              <a:p>
                <a:pPr lvl="2"/>
                <a:r>
                  <a:rPr lang="en-US" sz="2400" dirty="0"/>
                  <a:t>Given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 [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400" dirty="0"/>
                  <a:t>, want to calculate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sup>
                        </m:s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,…,</m:t>
                        </m:r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</m:sup>
                        </m:sSup>
                      </m:e>
                    </m:d>
                  </m:oMath>
                </a14:m>
                <a:endParaRPr lang="en-US" sz="2400" dirty="0"/>
              </a:p>
              <a:p>
                <a:pPr lvl="2"/>
                <a:r>
                  <a:rPr lang="en-US" sz="2400" dirty="0"/>
                  <a:t>Using for loop:</a:t>
                </a:r>
              </a:p>
              <a:p>
                <a:pPr lvl="3"/>
                <a:r>
                  <a:rPr lang="en-US" sz="2400" dirty="0"/>
                  <a:t>Loop from </a:t>
                </a:r>
                <a:r>
                  <a:rPr lang="en-US" sz="2400" dirty="0">
                    <a:solidFill>
                      <a:schemeClr val="accent1"/>
                    </a:solidFill>
                  </a:rPr>
                  <a:t>n=1</a:t>
                </a:r>
                <a:r>
                  <a:rPr lang="en-US" sz="2400" dirty="0"/>
                  <a:t> to </a:t>
                </a:r>
                <a:r>
                  <a:rPr lang="en-US" sz="2400" dirty="0">
                    <a:solidFill>
                      <a:schemeClr val="accent1"/>
                    </a:solidFill>
                  </a:rPr>
                  <a:t>N</a:t>
                </a:r>
                <a:r>
                  <a:rPr lang="en-US" sz="2400" dirty="0"/>
                  <a:t>, calculate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sup>
                    </m:sSup>
                  </m:oMath>
                </a14:m>
                <a:endParaRPr lang="en-US" sz="2400" dirty="0"/>
              </a:p>
              <a:p>
                <a:pPr lvl="2"/>
                <a:r>
                  <a:rPr lang="en-US" sz="2400" dirty="0"/>
                  <a:t>Vectorized method:</a:t>
                </a:r>
              </a:p>
              <a:p>
                <a:pPr lvl="3"/>
                <a:r>
                  <a:rPr lang="en-US" sz="2400" dirty="0"/>
                  <a:t>Using </a:t>
                </a:r>
                <a:r>
                  <a:rPr lang="en-US" sz="2400" dirty="0" err="1"/>
                  <a:t>numpy</a:t>
                </a:r>
                <a:r>
                  <a:rPr lang="en-US" sz="2400" dirty="0"/>
                  <a:t> library:  </a:t>
                </a:r>
                <a:r>
                  <a:rPr lang="en-US" sz="2400" dirty="0" err="1"/>
                  <a:t>np.exp</a:t>
                </a:r>
                <a:r>
                  <a:rPr lang="en-US" sz="24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 [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400" dirty="0"/>
                  <a:t>)</a:t>
                </a:r>
              </a:p>
              <a:p>
                <a:pPr lvl="3"/>
                <a:endParaRPr lang="en-US" dirty="0"/>
              </a:p>
              <a:p>
                <a:pPr lvl="1"/>
                <a:r>
                  <a:rPr lang="en-US" dirty="0"/>
                  <a:t>Why? Matrix operations are optimized in a low level using </a:t>
                </a:r>
                <a:r>
                  <a:rPr lang="en-US" dirty="0" err="1"/>
                  <a:t>numpy</a:t>
                </a:r>
                <a:r>
                  <a:rPr lang="en-US" dirty="0"/>
                  <a:t> operations (or other scientific computing libraries). </a:t>
                </a:r>
              </a:p>
              <a:p>
                <a:pPr lvl="2"/>
                <a:r>
                  <a:rPr lang="en-US" dirty="0"/>
                  <a:t>Try to replace loops with </a:t>
                </a:r>
                <a:r>
                  <a:rPr lang="en-US" dirty="0" err="1"/>
                  <a:t>numpy</a:t>
                </a:r>
                <a:r>
                  <a:rPr lang="en-US" dirty="0"/>
                  <a:t> matrix operations in your HW2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27EEE68-75DE-644D-9586-1E7FE69FA7D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11466443" cy="4667251"/>
              </a:xfrm>
              <a:blipFill>
                <a:blip r:embed="rId3"/>
                <a:stretch>
                  <a:fillRect l="-885" t="-10569" b="-10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31079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E918476-D213-CB4A-9924-857D58EC68C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Deal with Heavy Computation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E918476-D213-CB4A-9924-857D58EC68C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27EEE68-75DE-644D-9586-1E7FE69FA7D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11466443" cy="5170599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Speed up the implementation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2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sSub>
                      <m:sSubPr>
                        <m:ctrlP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22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sz="22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=−</m:t>
                    </m:r>
                  </m:oMath>
                </a14:m>
                <a:r>
                  <a:rPr lang="en-US" sz="22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f>
                          <m:fPr>
                            <m:ctrlPr>
                              <a:rPr lang="en-US" sz="22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2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2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2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2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2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2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22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lang="en-US" sz="22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2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US" sz="22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2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en-US" sz="22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2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2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22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US" sz="22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2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2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2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𝑛</m:t>
                                    </m:r>
                                  </m:sub>
                                </m:sSub>
                              </m:sup>
                            </m:sSup>
                          </m:den>
                        </m:f>
                      </m:e>
                    </m:nary>
                  </m:oMath>
                </a14:m>
                <a:endParaRPr lang="en-US" sz="2200" dirty="0"/>
              </a:p>
              <a:p>
                <a:pPr lvl="1"/>
                <a:r>
                  <a:rPr lang="en-US" dirty="0">
                    <a:solidFill>
                      <a:schemeClr val="accent2"/>
                    </a:solidFill>
                  </a:rPr>
                  <a:t>Vectorization</a:t>
                </a:r>
                <a:r>
                  <a:rPr lang="en-US" dirty="0"/>
                  <a:t> can make your HW2 running time in </a:t>
                </a:r>
                <a:r>
                  <a:rPr lang="en-US" dirty="0">
                    <a:solidFill>
                      <a:schemeClr val="accent2"/>
                    </a:solidFill>
                  </a:rPr>
                  <a:t>several order of magnitudes </a:t>
                </a:r>
                <a:r>
                  <a:rPr lang="en-US" dirty="0"/>
                  <a:t>faster</a:t>
                </a:r>
              </a:p>
              <a:p>
                <a:endParaRPr lang="en-US" dirty="0"/>
              </a:p>
              <a:p>
                <a:r>
                  <a:rPr lang="en-US" dirty="0"/>
                  <a:t>Solve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>
                    <a:solidFill>
                      <a:schemeClr val="accent2"/>
                    </a:solidFill>
                  </a:rPr>
                  <a:t>”in expectation”</a:t>
                </a:r>
              </a:p>
              <a:p>
                <a:pPr lvl="1"/>
                <a:r>
                  <a:rPr lang="en-US" dirty="0"/>
                  <a:t>Define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(1+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</m:sup>
                        </m:s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dirty="0"/>
                  <a:t>, the point-wise error caused by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b="0" dirty="0"/>
                  <a:t>Observe that</a:t>
                </a:r>
              </a:p>
              <a:p>
                <a:pPr lvl="2"/>
                <a:endParaRPr lang="en-US" sz="200" b="0" dirty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sz="2400" b="0" dirty="0"/>
                  <a:t> </a:t>
                </a:r>
                <a:endParaRPr lang="en-US" sz="240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sz="2400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𝛻</m:t>
                            </m:r>
                          </m:e>
                          <m:sub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d>
                          <m:d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</m:d>
                      </m:e>
                    </m:nary>
                  </m:oMath>
                </a14:m>
                <a:endParaRPr lang="en-US" sz="2400" b="0" dirty="0"/>
              </a:p>
              <a:p>
                <a:pPr lvl="2"/>
                <a:endParaRPr lang="en-US" sz="2400" dirty="0"/>
              </a:p>
              <a:p>
                <a:pPr lvl="2"/>
                <a:r>
                  <a:rPr lang="en-US" sz="2400" dirty="0"/>
                  <a:t>Draw a point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400" dirty="0"/>
                  <a:t> from </a:t>
                </a:r>
                <a14:m>
                  <m:oMath xmlns:m="http://schemas.openxmlformats.org/officeDocument/2006/math">
                    <m:r>
                      <m:rPr>
                        <m:lit/>
                      </m:rP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m:rPr>
                        <m:lit/>
                      </m:rP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400" dirty="0"/>
                  <a:t>uniformly at random</a:t>
                </a:r>
              </a:p>
              <a:p>
                <a:pPr lvl="3"/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𝛻</m:t>
                            </m:r>
                          </m:e>
                          <m:sub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d>
                          <m:d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</m:d>
                      </m:e>
                    </m:d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</m:oMath>
                </a14:m>
                <a:endParaRPr lang="en-US" sz="2400" b="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27EEE68-75DE-644D-9586-1E7FE69FA7D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11466443" cy="5170599"/>
              </a:xfrm>
              <a:blipFill>
                <a:blip r:embed="rId3"/>
                <a:stretch>
                  <a:fillRect l="-885" t="-95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169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918476-D213-CB4A-9924-857D58EC6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0038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Stochastic</a:t>
            </a:r>
            <a:r>
              <a:rPr lang="en-US" dirty="0"/>
              <a:t> Gradient Descent (SGD)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27EEE68-75DE-644D-9586-1E7FE69FA7D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771650"/>
                <a:ext cx="10891838" cy="508635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Algorithm</a:t>
                </a:r>
              </a:p>
              <a:p>
                <a:pPr lvl="1"/>
                <a:r>
                  <a:rPr lang="en-US" dirty="0"/>
                  <a:t>Initialize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𝑤</m:t>
                        </m:r>
                      </m:e>
                    </m:acc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For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𝑡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=0,…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endParaRPr lang="en-US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lvl="2"/>
                <a:r>
                  <a:rPr lang="en-US" sz="2400" dirty="0">
                    <a:solidFill>
                      <a:srgbClr val="C00000"/>
                    </a:solidFill>
                  </a:rPr>
                  <a:t>Randomly choose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400" dirty="0">
                    <a:solidFill>
                      <a:srgbClr val="C00000"/>
                    </a:solidFill>
                  </a:rPr>
                  <a:t> from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{1,…,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2400" dirty="0">
                  <a:solidFill>
                    <a:srgbClr val="C00000"/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+1</m:t>
                        </m:r>
                      </m:e>
                    </m:d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←</m:t>
                    </m:r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𝑤</m:t>
                        </m:r>
                      </m:e>
                    </m:acc>
                    <m:d>
                      <m:dPr>
                        <m:ctrlPr>
                          <a:rPr lang="en-US" sz="24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e>
                    </m:d>
                    <m:r>
                      <a:rPr lang="en-US" sz="2400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−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𝜂</m:t>
                    </m:r>
                    <m:sSub>
                      <m:sSubPr>
                        <m:ctrlP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sSub>
                      <m:sSubPr>
                        <m:ctrlP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endParaRPr lang="en-US" sz="600" dirty="0"/>
              </a:p>
              <a:p>
                <a:pPr lvl="2"/>
                <a:r>
                  <a:rPr lang="en-US" sz="2400" dirty="0"/>
                  <a:t>Terminate if the stop conditions are met</a:t>
                </a:r>
              </a:p>
              <a:p>
                <a:pPr lvl="1"/>
                <a:r>
                  <a:rPr lang="en-US" dirty="0"/>
                  <a:t>Return the final weights </a:t>
                </a:r>
              </a:p>
              <a:p>
                <a:pPr lvl="1"/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𝛻</m:t>
                            </m:r>
                          </m:e>
                          <m:sub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sub>
                        </m:sSub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</m:d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SGD is doing the same thing as GD </a:t>
                </a:r>
                <a:r>
                  <a:rPr lang="en-US" b="1" dirty="0"/>
                  <a:t>in expectation</a:t>
                </a:r>
              </a:p>
              <a:p>
                <a:pPr lvl="2"/>
                <a:r>
                  <a:rPr lang="en-US" dirty="0">
                    <a:solidFill>
                      <a:srgbClr val="00B050"/>
                    </a:solidFill>
                  </a:rPr>
                  <a:t>More efficient (scale to large dataset), suitable for online data, helps escaping local min, etc.</a:t>
                </a:r>
              </a:p>
              <a:p>
                <a:pPr lvl="2"/>
                <a:r>
                  <a:rPr lang="en-US" dirty="0">
                    <a:solidFill>
                      <a:srgbClr val="C00000"/>
                    </a:solidFill>
                  </a:rPr>
                  <a:t>Noisier, harder to define stop criteria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27EEE68-75DE-644D-9586-1E7FE69FA7D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771650"/>
                <a:ext cx="10891838" cy="5086350"/>
              </a:xfrm>
              <a:blipFill>
                <a:blip r:embed="rId2"/>
                <a:stretch>
                  <a:fillRect l="-931" t="-19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38536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FBF35-7311-F342-B5B0-0E3BF22A8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Mini-Batch Gradient Descent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068285E-0DAB-F349-919C-599B92219FC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803775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GD: Computationally heavy, stable updates</a:t>
                </a:r>
              </a:p>
              <a:p>
                <a:r>
                  <a:rPr lang="en-US" dirty="0"/>
                  <a:t>SGD: Computationally light, noisy updates</a:t>
                </a:r>
              </a:p>
              <a:p>
                <a:endParaRPr lang="en-US" dirty="0"/>
              </a:p>
              <a:p>
                <a:r>
                  <a:rPr lang="en-US" dirty="0"/>
                  <a:t>Middle ground: Mini-Batch Gradient Descent</a:t>
                </a:r>
              </a:p>
              <a:p>
                <a:pPr lvl="1"/>
                <a:r>
                  <a:rPr lang="en-US" dirty="0"/>
                  <a:t>In each iteration, randomly choose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points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)}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Update rule</a:t>
                </a:r>
              </a:p>
              <a:p>
                <a:pPr lvl="2"/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+1</m:t>
                        </m:r>
                      </m:e>
                    </m:d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←</m:t>
                    </m:r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𝑤</m:t>
                        </m:r>
                      </m:e>
                    </m:acc>
                    <m:d>
                      <m:dPr>
                        <m:ctrlPr>
                          <a:rPr lang="en-US" sz="24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e>
                    </m:d>
                    <m:r>
                      <a:rPr lang="en-US" sz="2400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−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𝜂</m:t>
                    </m:r>
                    <m:f>
                      <m:fPr>
                        <m:ctrlP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</a:rPr>
                          <m:t>𝑘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</a:rPr>
                          <m:t>𝑖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</a:rPr>
                          <m:t>𝑘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𝛻</m:t>
                            </m:r>
                          </m:e>
                          <m:sub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b>
                        </m:sSub>
                        <m:d>
                          <m:d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e>
                    </m:nary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  <a:p>
                <a:r>
                  <a:rPr lang="en-US" dirty="0"/>
                  <a:t>Side note about HW2</a:t>
                </a:r>
              </a:p>
              <a:p>
                <a:pPr lvl="1"/>
                <a:r>
                  <a:rPr lang="en-US" dirty="0"/>
                  <a:t>Please report your results on GD (non-stochastic version)</a:t>
                </a:r>
              </a:p>
              <a:p>
                <a:pPr lvl="2"/>
                <a:r>
                  <a:rPr lang="en-US" dirty="0"/>
                  <a:t>You should feel free to play around with SGD or mini-batch on your own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068285E-0DAB-F349-919C-599B92219FC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803775"/>
              </a:xfrm>
              <a:blipFill>
                <a:blip r:embed="rId2"/>
                <a:stretch>
                  <a:fillRect l="-1086" t="-29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09591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FFE894-ED1D-594F-847B-A41620C000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Non-Linear Transformation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1563EC-3F39-0F40-9091-2EC2F4B362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8676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80FAF-FACB-B647-8F40-3180B39E4F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 of Linear Models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0BC33D-5EBF-DE4B-BCB2-44B5A3BB7D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041" y="2176899"/>
            <a:ext cx="4003241" cy="3827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529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BABFD7-7373-C84B-94D9-794C0228DF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Non-Linear Transformations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D2CC68-4803-744A-936C-FA8BCB0BFC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291" y="2418037"/>
            <a:ext cx="2890838" cy="27640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73D9535-1691-4141-8B15-DE2DCC55A6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2460" y="2298767"/>
            <a:ext cx="2890838" cy="2715787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54C96EB-2E81-B147-8324-AA4CDDE16F51}"/>
              </a:ext>
            </a:extLst>
          </p:cNvPr>
          <p:cNvCxnSpPr/>
          <p:nvPr/>
        </p:nvCxnSpPr>
        <p:spPr>
          <a:xfrm>
            <a:off x="4463919" y="4026093"/>
            <a:ext cx="2571750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D014952-A173-1E43-8707-0C67BEC51664}"/>
                  </a:ext>
                </a:extLst>
              </p:cNvPr>
              <p:cNvSpPr txBox="1"/>
              <p:nvPr/>
            </p:nvSpPr>
            <p:spPr>
              <a:xfrm>
                <a:off x="4804279" y="2909681"/>
                <a:ext cx="1891030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sz="3200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</m:acc>
                      <m:r>
                        <a:rPr lang="en-US" sz="3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3200" b="0" i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Φ</m:t>
                      </m:r>
                      <m:d>
                        <m:dPr>
                          <m:ctrlPr>
                            <a:rPr lang="en-US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3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D014952-A173-1E43-8707-0C67BEC516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4279" y="2909681"/>
                <a:ext cx="1891030" cy="584775"/>
              </a:xfrm>
              <a:prstGeom prst="rect">
                <a:avLst/>
              </a:prstGeom>
              <a:blipFill>
                <a:blip r:embed="rId4"/>
                <a:stretch>
                  <a:fillRect l="-2000" t="-229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14D2C37-E2CF-5240-B8BD-82A81BB4A464}"/>
                  </a:ext>
                </a:extLst>
              </p:cNvPr>
              <p:cNvSpPr txBox="1"/>
              <p:nvPr/>
            </p:nvSpPr>
            <p:spPr>
              <a:xfrm>
                <a:off x="1641874" y="5312831"/>
                <a:ext cx="207967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=(1,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14D2C37-E2CF-5240-B8BD-82A81BB4A4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1874" y="5312831"/>
                <a:ext cx="2079672" cy="461665"/>
              </a:xfrm>
              <a:prstGeom prst="rect">
                <a:avLst/>
              </a:prstGeom>
              <a:blipFill>
                <a:blip r:embed="rId5"/>
                <a:stretch>
                  <a:fillRect t="-21622" r="-610" b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B916EB0-4F89-E644-A27B-D98970D3F2BA}"/>
                  </a:ext>
                </a:extLst>
              </p:cNvPr>
              <p:cNvSpPr txBox="1"/>
              <p:nvPr/>
            </p:nvSpPr>
            <p:spPr>
              <a:xfrm>
                <a:off x="7819407" y="5254363"/>
                <a:ext cx="2107949" cy="4666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=(1,</m:t>
                      </m:r>
                      <m:sSubSup>
                        <m:sSubSup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B916EB0-4F89-E644-A27B-D98970D3F2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9407" y="5254363"/>
                <a:ext cx="2107949" cy="466666"/>
              </a:xfrm>
              <a:prstGeom prst="rect">
                <a:avLst/>
              </a:prstGeom>
              <a:blipFill>
                <a:blip r:embed="rId6"/>
                <a:stretch>
                  <a:fillRect t="-18421" r="-599" b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33B1A321-5777-374B-B1EA-77D44C477A7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/>
              <a:lstStyle/>
              <a:p>
                <a:r>
                  <a:rPr lang="en-US" dirty="0"/>
                  <a:t>Find a feature transform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Φ</m:t>
                    </m:r>
                  </m:oMath>
                </a14:m>
                <a:r>
                  <a:rPr lang="en-US" dirty="0"/>
                  <a:t> that maps data from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/>
                  <a:t> space to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acc>
                  </m:oMath>
                </a14:m>
                <a:r>
                  <a:rPr lang="zh-TW" alt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altLang="zh-TW" dirty="0"/>
                  <a:t>space</a:t>
                </a:r>
                <a:endParaRPr lang="en-US" dirty="0"/>
              </a:p>
            </p:txBody>
          </p:sp>
        </mc:Choice>
        <mc:Fallback xmlns="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33B1A321-5777-374B-B1EA-77D44C477A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7"/>
                <a:stretch>
                  <a:fillRect l="-1086" t="-34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11522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10972797" cy="4860925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𝐻</m:t>
                    </m:r>
                  </m:oMath>
                </a14:m>
                <a:r>
                  <a:rPr lang="en-US" dirty="0"/>
                  <a:t> contains hypothesis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h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as </a:t>
                </a:r>
                <a:r>
                  <a:rPr lang="en-US" b="1" dirty="0">
                    <a:solidFill>
                      <a:schemeClr val="accent1"/>
                    </a:solidFill>
                  </a:rPr>
                  <a:t>some function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𝒘</m:t>
                            </m:r>
                          </m:e>
                        </m:acc>
                      </m:e>
                      <m:sup>
                        <m: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𝑻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𝒙</m:t>
                        </m:r>
                      </m:e>
                    </m:acc>
                  </m:oMath>
                </a14:m>
                <a:endParaRPr lang="en-US" b="1" dirty="0">
                  <a:solidFill>
                    <a:schemeClr val="accent1"/>
                  </a:solidFill>
                </a:endParaRP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endParaRPr lang="en-US" b="1" dirty="0">
                  <a:solidFill>
                    <a:schemeClr val="accent1"/>
                  </a:solidFill>
                </a:endParaRP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endParaRPr lang="en-US" b="1" dirty="0">
                  <a:solidFill>
                    <a:schemeClr val="accent1"/>
                  </a:solidFill>
                </a:endParaRP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endParaRPr lang="en-US" b="1" dirty="0">
                  <a:solidFill>
                    <a:schemeClr val="accent1"/>
                  </a:solidFill>
                </a:endParaRP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endParaRPr lang="en-US" b="1" dirty="0">
                  <a:solidFill>
                    <a:schemeClr val="accent1"/>
                  </a:solidFill>
                </a:endParaRP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endParaRPr lang="en-US" b="1" dirty="0">
                  <a:solidFill>
                    <a:schemeClr val="accent1"/>
                  </a:solidFill>
                </a:endParaRP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endParaRPr lang="en-US" dirty="0"/>
              </a:p>
              <a:p>
                <a:pPr marL="228600" lvl="1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2800" dirty="0"/>
                  <a:t>Algorithm: </a:t>
                </a:r>
              </a:p>
              <a:p>
                <a:pPr marL="685800" lvl="2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2800" dirty="0"/>
                  <a:t>Focus on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8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𝑎𝑟𝑔𝑚𝑖</m:t>
                    </m:r>
                    <m:sSub>
                      <m:sSubPr>
                        <m:ctrlP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sSub>
                      <m:sSubPr>
                        <m:ctrlP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sz="28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8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800" dirty="0"/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10972797" cy="4860925"/>
              </a:xfrm>
              <a:blipFill>
                <a:blip r:embed="rId2"/>
                <a:stretch>
                  <a:fillRect l="-925" t="-23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7305589A-349C-2E49-9197-D57A2EC264C1}"/>
              </a:ext>
            </a:extLst>
          </p:cNvPr>
          <p:cNvSpPr txBox="1"/>
          <p:nvPr/>
        </p:nvSpPr>
        <p:spPr>
          <a:xfrm>
            <a:off x="6883105" y="794592"/>
            <a:ext cx="3448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This is why it’s called linear models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5960255-A3EC-344F-AA1A-C97A2DA511EA}"/>
              </a:ext>
            </a:extLst>
          </p:cNvPr>
          <p:cNvCxnSpPr>
            <a:cxnSpLocks/>
          </p:cNvCxnSpPr>
          <p:nvPr/>
        </p:nvCxnSpPr>
        <p:spPr>
          <a:xfrm flipV="1">
            <a:off x="8576349" y="1163924"/>
            <a:ext cx="0" cy="615759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AD6AA3AC-71EA-854D-8EB1-F5E5E21A6DF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07822443"/>
                  </p:ext>
                </p:extLst>
              </p:nvPr>
            </p:nvGraphicFramePr>
            <p:xfrm>
              <a:off x="1459569" y="2409113"/>
              <a:ext cx="8489103" cy="1828864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2838640">
                      <a:extLst>
                        <a:ext uri="{9D8B030D-6E8A-4147-A177-3AD203B41FA5}">
                          <a16:colId xmlns:a16="http://schemas.microsoft.com/office/drawing/2014/main" val="4251179039"/>
                        </a:ext>
                      </a:extLst>
                    </a:gridCol>
                    <a:gridCol w="2102591">
                      <a:extLst>
                        <a:ext uri="{9D8B030D-6E8A-4147-A177-3AD203B41FA5}">
                          <a16:colId xmlns:a16="http://schemas.microsoft.com/office/drawing/2014/main" val="2291829810"/>
                        </a:ext>
                      </a:extLst>
                    </a:gridCol>
                    <a:gridCol w="3547872">
                      <a:extLst>
                        <a:ext uri="{9D8B030D-6E8A-4147-A177-3AD203B41FA5}">
                          <a16:colId xmlns:a16="http://schemas.microsoft.com/office/drawing/2014/main" val="265995567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l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Domain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Model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883110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Linear Classification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m:rPr>
                                    <m:lit/>
                                  </m:rPr>
                                  <a:rPr lang="en-US" sz="240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{</m:t>
                                </m:r>
                                <m:r>
                                  <a:rPr lang="en-US" sz="240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−1,+1</m:t>
                                </m:r>
                                <m:r>
                                  <m:rPr>
                                    <m:lit/>
                                  </m:rPr>
                                  <a:rPr lang="en-US" sz="240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={</m:t>
                                </m:r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d>
                                  <m:dPr>
                                    <m:ctrlPr>
                                      <a:rPr lang="en-US" sz="24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</m:d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sz="240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𝑠𝑖𝑔𝑛</m:t>
                                    </m:r>
                                    <m:r>
                                      <a:rPr lang="en-US" sz="240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240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acc>
                                  <m:accPr>
                                    <m:chr m:val="⃗"/>
                                    <m:ctrlPr>
                                      <a:rPr lang="en-US" sz="240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sz="240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2770836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Linear Regression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sz="240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ℝ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={</m:t>
                                </m:r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d>
                                  <m:dPr>
                                    <m:ctrlPr>
                                      <a:rPr lang="en-US" sz="24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</m:d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sz="240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240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acc>
                                  <m:accPr>
                                    <m:chr m:val="⃗"/>
                                    <m:ctrlPr>
                                      <a:rPr lang="en-US" sz="240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3709193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Logistic Regression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US" sz="240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40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</m:oMath>
                          </a14:m>
                          <a:r>
                            <a:rPr lang="en-US" sz="2400" dirty="0">
                              <a:solidFill>
                                <a:schemeClr val="accent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2400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[0,1]</m:t>
                              </m:r>
                            </m:oMath>
                          </a14:m>
                          <a:endParaRPr lang="en-US" sz="24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={</m:t>
                                </m:r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d>
                                  <m:dPr>
                                    <m:ctrlPr>
                                      <a:rPr lang="en-US" sz="24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</m:d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sz="240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  <m:r>
                                      <a:rPr lang="en-US" sz="240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240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acc>
                                  <m:accPr>
                                    <m:chr m:val="⃗"/>
                                    <m:ctrlPr>
                                      <a:rPr lang="en-US" sz="240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sz="240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br>
                            <a:rPr lang="en-US" sz="2400" dirty="0">
                              <a:solidFill>
                                <a:schemeClr val="accent1"/>
                              </a:solidFill>
                            </a:rPr>
                          </a:br>
                          <a:endParaRPr lang="en-US" sz="24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9005385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AD6AA3AC-71EA-854D-8EB1-F5E5E21A6DF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07822443"/>
                  </p:ext>
                </p:extLst>
              </p:nvPr>
            </p:nvGraphicFramePr>
            <p:xfrm>
              <a:off x="1459569" y="2409113"/>
              <a:ext cx="8489103" cy="1828864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2838640">
                      <a:extLst>
                        <a:ext uri="{9D8B030D-6E8A-4147-A177-3AD203B41FA5}">
                          <a16:colId xmlns:a16="http://schemas.microsoft.com/office/drawing/2014/main" val="4251179039"/>
                        </a:ext>
                      </a:extLst>
                    </a:gridCol>
                    <a:gridCol w="2102591">
                      <a:extLst>
                        <a:ext uri="{9D8B030D-6E8A-4147-A177-3AD203B41FA5}">
                          <a16:colId xmlns:a16="http://schemas.microsoft.com/office/drawing/2014/main" val="2291829810"/>
                        </a:ext>
                      </a:extLst>
                    </a:gridCol>
                    <a:gridCol w="3547872">
                      <a:extLst>
                        <a:ext uri="{9D8B030D-6E8A-4147-A177-3AD203B41FA5}">
                          <a16:colId xmlns:a16="http://schemas.microsoft.com/office/drawing/2014/main" val="2659955671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l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Domain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Model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8831103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Linear Classification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34940" t="-111111" r="-169277" b="-23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39286" t="-111111" r="-357" b="-23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27708368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Linear Regression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34940" t="-205405" r="-169277" b="-12702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39286" t="-205405" r="-357" b="-12702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37091938"/>
                      </a:ext>
                    </a:extLst>
                  </a:tr>
                  <a:tr h="457264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Logistic Regression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34940" t="-313889" r="-169277" b="-30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39286" t="-313889" r="-357" b="-3055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90053858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0D276B3-AEB2-8F45-BDBB-B3B12C0724E0}"/>
              </a:ext>
            </a:extLst>
          </p:cNvPr>
          <p:cNvCxnSpPr>
            <a:cxnSpLocks/>
          </p:cNvCxnSpPr>
          <p:nvPr/>
        </p:nvCxnSpPr>
        <p:spPr>
          <a:xfrm>
            <a:off x="9570720" y="4164157"/>
            <a:ext cx="483108" cy="45393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EEB21B4-DB94-3F43-9498-3AE466310398}"/>
                  </a:ext>
                </a:extLst>
              </p:cNvPr>
              <p:cNvSpPr txBox="1"/>
              <p:nvPr/>
            </p:nvSpPr>
            <p:spPr>
              <a:xfrm>
                <a:off x="9495750" y="4526058"/>
                <a:ext cx="1603836" cy="6301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d>
                        <m:dPr>
                          <m:ctrlPr>
                            <a:rPr lang="en-US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p>
                        </m:num>
                        <m:den>
                          <m:r>
                            <a:rPr lang="en-US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EEB21B4-DB94-3F43-9498-3AE4663103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95750" y="4526058"/>
                <a:ext cx="1603836" cy="630173"/>
              </a:xfrm>
              <a:prstGeom prst="rect">
                <a:avLst/>
              </a:prstGeom>
              <a:blipFill>
                <a:blip r:embed="rId4"/>
                <a:stretch>
                  <a:fillRect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D46EA58A-8741-6F43-80D2-781C5DAA0CCF}"/>
              </a:ext>
            </a:extLst>
          </p:cNvPr>
          <p:cNvSpPr txBox="1"/>
          <p:nvPr/>
        </p:nvSpPr>
        <p:spPr>
          <a:xfrm>
            <a:off x="9991344" y="2440893"/>
            <a:ext cx="2083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Credit Card Example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A76A862-F7D1-AB41-BC10-1FB528DA0C15}"/>
              </a:ext>
            </a:extLst>
          </p:cNvPr>
          <p:cNvSpPr txBox="1"/>
          <p:nvPr/>
        </p:nvSpPr>
        <p:spPr>
          <a:xfrm>
            <a:off x="9991344" y="2893829"/>
            <a:ext cx="16043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Approve or not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0B3C5D2-C48B-0C44-8A6F-0F1936250079}"/>
              </a:ext>
            </a:extLst>
          </p:cNvPr>
          <p:cNvSpPr txBox="1"/>
          <p:nvPr/>
        </p:nvSpPr>
        <p:spPr>
          <a:xfrm>
            <a:off x="9991344" y="3366576"/>
            <a:ext cx="11482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Credit line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CD49541-1E2A-9A41-AFEB-4BE9DBAF45AD}"/>
              </a:ext>
            </a:extLst>
          </p:cNvPr>
          <p:cNvSpPr txBox="1"/>
          <p:nvPr/>
        </p:nvSpPr>
        <p:spPr>
          <a:xfrm>
            <a:off x="9991343" y="3803520"/>
            <a:ext cx="1642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Prob. of default</a:t>
            </a:r>
          </a:p>
        </p:txBody>
      </p:sp>
    </p:spTree>
    <p:extLst>
      <p:ext uri="{BB962C8B-B14F-4D97-AF65-F5344CB8AC3E}">
        <p14:creationId xmlns:p14="http://schemas.microsoft.com/office/powerpoint/2010/main" val="1889420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BABFD7-7373-C84B-94D9-794C0228DF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Non-Linear Transformations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33B1A321-5777-374B-B1EA-77D44C477A7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4351338"/>
              </a:xfrm>
            </p:spPr>
            <p:txBody>
              <a:bodyPr/>
              <a:lstStyle/>
              <a:p>
                <a:r>
                  <a:rPr lang="en-US" dirty="0"/>
                  <a:t>Learn a linear classifier in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acc>
                  </m:oMath>
                </a14:m>
                <a:r>
                  <a:rPr lang="en-US" dirty="0"/>
                  <a:t> space: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𝑠𝑖𝑔𝑛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d>
                                  <m:d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d>
                              </m:sup>
                            </m:sSup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acc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33B1A321-5777-374B-B1EA-77D44C477A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4351338"/>
              </a:xfrm>
              <a:blipFill>
                <a:blip r:embed="rId2"/>
                <a:stretch>
                  <a:fillRect l="-1086" t="-8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83DC7EF7-3B1B-C641-924A-D2405BE40E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3701" y="2418036"/>
            <a:ext cx="2500543" cy="247095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8E6C6C95-11C7-AB4C-A527-D444A9E44FFC}"/>
                  </a:ext>
                </a:extLst>
              </p:cNvPr>
              <p:cNvSpPr/>
              <p:nvPr/>
            </p:nvSpPr>
            <p:spPr>
              <a:xfrm>
                <a:off x="7358198" y="6079941"/>
                <a:ext cx="3680495" cy="41293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sz="20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0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d>
                        <m:dPr>
                          <m:ctrlPr>
                            <a:rPr lang="en-US" sz="20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0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acc>
                        </m:e>
                      </m:d>
                      <m:r>
                        <a:rPr lang="en-US" sz="200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𝑠𝑖𝑔𝑛</m:t>
                      </m:r>
                      <m:d>
                        <m:dPr>
                          <m:ctrlPr>
                            <a:rPr lang="en-US" sz="20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−0.6+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8E6C6C95-11C7-AB4C-A527-D444A9E44FF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8198" y="6079941"/>
                <a:ext cx="3680495" cy="412934"/>
              </a:xfrm>
              <a:prstGeom prst="rect">
                <a:avLst/>
              </a:prstGeom>
              <a:blipFill>
                <a:blip r:embed="rId4"/>
                <a:stretch>
                  <a:fillRect t="-11765" b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FE047301-B228-B649-9E76-864BCD084C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6291" y="2418037"/>
            <a:ext cx="2890838" cy="2764047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3F3A576-7220-D34F-83EB-658F7E1C64A8}"/>
              </a:ext>
            </a:extLst>
          </p:cNvPr>
          <p:cNvCxnSpPr/>
          <p:nvPr/>
        </p:nvCxnSpPr>
        <p:spPr>
          <a:xfrm>
            <a:off x="4463919" y="4026093"/>
            <a:ext cx="2571750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7B7FB27-A8CD-7B41-AD86-7700BC20AF05}"/>
                  </a:ext>
                </a:extLst>
              </p:cNvPr>
              <p:cNvSpPr txBox="1"/>
              <p:nvPr/>
            </p:nvSpPr>
            <p:spPr>
              <a:xfrm>
                <a:off x="4804279" y="2909681"/>
                <a:ext cx="1891030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sz="3200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</m:acc>
                      <m:r>
                        <a:rPr lang="en-US" sz="3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3200" b="0" i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Φ</m:t>
                      </m:r>
                      <m:d>
                        <m:dPr>
                          <m:ctrlPr>
                            <a:rPr lang="en-US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3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7B7FB27-A8CD-7B41-AD86-7700BC20AF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4279" y="2909681"/>
                <a:ext cx="1891030" cy="584775"/>
              </a:xfrm>
              <a:prstGeom prst="rect">
                <a:avLst/>
              </a:prstGeom>
              <a:blipFill>
                <a:blip r:embed="rId6"/>
                <a:stretch>
                  <a:fillRect l="-2000" t="-229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FAFB1D4-A46B-354E-83F2-DB5E4E64005D}"/>
                  </a:ext>
                </a:extLst>
              </p:cNvPr>
              <p:cNvSpPr txBox="1"/>
              <p:nvPr/>
            </p:nvSpPr>
            <p:spPr>
              <a:xfrm>
                <a:off x="1641874" y="5312831"/>
                <a:ext cx="207967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=(1,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FAFB1D4-A46B-354E-83F2-DB5E4E6400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1874" y="5312831"/>
                <a:ext cx="2079672" cy="461665"/>
              </a:xfrm>
              <a:prstGeom prst="rect">
                <a:avLst/>
              </a:prstGeom>
              <a:blipFill>
                <a:blip r:embed="rId7"/>
                <a:stretch>
                  <a:fillRect t="-21622" r="-610" b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21EABB2-0FC9-B643-9514-DB292F865403}"/>
                  </a:ext>
                </a:extLst>
              </p:cNvPr>
              <p:cNvSpPr txBox="1"/>
              <p:nvPr/>
            </p:nvSpPr>
            <p:spPr>
              <a:xfrm>
                <a:off x="7819407" y="5254363"/>
                <a:ext cx="2107949" cy="4666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=(1,</m:t>
                      </m:r>
                      <m:sSubSup>
                        <m:sSubSup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21EABB2-0FC9-B643-9514-DB292F8654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9407" y="5254363"/>
                <a:ext cx="2107949" cy="466666"/>
              </a:xfrm>
              <a:prstGeom prst="rect">
                <a:avLst/>
              </a:prstGeom>
              <a:blipFill>
                <a:blip r:embed="rId8"/>
                <a:stretch>
                  <a:fillRect t="-18421" r="-599" b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4311398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BABFD7-7373-C84B-94D9-794C0228DF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Non-Linear Transformations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54C96EB-2E81-B147-8324-AA4CDDE16F51}"/>
              </a:ext>
            </a:extLst>
          </p:cNvPr>
          <p:cNvCxnSpPr>
            <a:cxnSpLocks/>
          </p:cNvCxnSpPr>
          <p:nvPr/>
        </p:nvCxnSpPr>
        <p:spPr>
          <a:xfrm flipH="1">
            <a:off x="4792133" y="4163983"/>
            <a:ext cx="1984376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33B1A321-5777-374B-B1EA-77D44C477A7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4351338"/>
              </a:xfrm>
            </p:spPr>
            <p:txBody>
              <a:bodyPr/>
              <a:lstStyle/>
              <a:p>
                <a:r>
                  <a:rPr lang="en-US" dirty="0"/>
                  <a:t>Transform the learned hypothesis back to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/>
                  <a:t> space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Φ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𝑠𝑖𝑔𝑛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d>
                                  <m:d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d>
                              </m:sup>
                            </m:sSup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Φ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33B1A321-5777-374B-B1EA-77D44C477A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4351338"/>
              </a:xfrm>
              <a:blipFill>
                <a:blip r:embed="rId2"/>
                <a:stretch>
                  <a:fillRect l="-1086" t="-34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83DC7EF7-3B1B-C641-924A-D2405BE40E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1829" y="2753520"/>
            <a:ext cx="2310681" cy="22833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7FFF1A1-04B0-7543-BDAB-19367F9B5D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8918" y="2753519"/>
            <a:ext cx="2418612" cy="241379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451E387-3277-0349-B2E4-A9A295B41FE9}"/>
                  </a:ext>
                </a:extLst>
              </p:cNvPr>
              <p:cNvSpPr txBox="1"/>
              <p:nvPr/>
            </p:nvSpPr>
            <p:spPr>
              <a:xfrm>
                <a:off x="1641874" y="5312831"/>
                <a:ext cx="207967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=(1,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451E387-3277-0349-B2E4-A9A295B41F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1874" y="5312831"/>
                <a:ext cx="2079672" cy="461665"/>
              </a:xfrm>
              <a:prstGeom prst="rect">
                <a:avLst/>
              </a:prstGeom>
              <a:blipFill>
                <a:blip r:embed="rId5"/>
                <a:stretch>
                  <a:fillRect t="-21622" r="-610" b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5E55130-8D33-AE4B-82E7-5F82285F0BB9}"/>
                  </a:ext>
                </a:extLst>
              </p:cNvPr>
              <p:cNvSpPr txBox="1"/>
              <p:nvPr/>
            </p:nvSpPr>
            <p:spPr>
              <a:xfrm>
                <a:off x="7819407" y="5254363"/>
                <a:ext cx="2107949" cy="4666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=(1,</m:t>
                      </m:r>
                      <m:sSubSup>
                        <m:sSubSup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5E55130-8D33-AE4B-82E7-5F82285F0B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9407" y="5254363"/>
                <a:ext cx="2107949" cy="466666"/>
              </a:xfrm>
              <a:prstGeom prst="rect">
                <a:avLst/>
              </a:prstGeom>
              <a:blipFill>
                <a:blip r:embed="rId6"/>
                <a:stretch>
                  <a:fillRect t="-18421" r="-599" b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8B427549-AB19-164D-8144-9DACD642E7E8}"/>
                  </a:ext>
                </a:extLst>
              </p:cNvPr>
              <p:cNvSpPr/>
              <p:nvPr/>
            </p:nvSpPr>
            <p:spPr>
              <a:xfrm>
                <a:off x="7358198" y="6079941"/>
                <a:ext cx="3680495" cy="41293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sz="20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0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d>
                        <m:dPr>
                          <m:ctrlPr>
                            <a:rPr lang="en-US" sz="20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0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acc>
                        </m:e>
                      </m:d>
                      <m:r>
                        <a:rPr lang="en-US" sz="200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𝑠𝑖𝑔𝑛</m:t>
                      </m:r>
                      <m:d>
                        <m:dPr>
                          <m:ctrlPr>
                            <a:rPr lang="en-US" sz="20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−0.6+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8B427549-AB19-164D-8144-9DACD642E7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8198" y="6079941"/>
                <a:ext cx="3680495" cy="412934"/>
              </a:xfrm>
              <a:prstGeom prst="rect">
                <a:avLst/>
              </a:prstGeom>
              <a:blipFill>
                <a:blip r:embed="rId7"/>
                <a:stretch>
                  <a:fillRect t="-11765" b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5F3E024-0E6F-BC43-9C6C-B2386789B71F}"/>
              </a:ext>
            </a:extLst>
          </p:cNvPr>
          <p:cNvCxnSpPr>
            <a:cxnSpLocks/>
          </p:cNvCxnSpPr>
          <p:nvPr/>
        </p:nvCxnSpPr>
        <p:spPr>
          <a:xfrm flipH="1">
            <a:off x="4792133" y="6291487"/>
            <a:ext cx="1984376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9978BAB7-1EE5-C749-AF2A-AFA4B47041BD}"/>
                  </a:ext>
                </a:extLst>
              </p:cNvPr>
              <p:cNvSpPr/>
              <p:nvPr/>
            </p:nvSpPr>
            <p:spPr>
              <a:xfrm>
                <a:off x="1006166" y="6079941"/>
                <a:ext cx="3499676" cy="40421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20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US" sz="2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20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00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𝑠𝑖𝑔𝑛</m:t>
                      </m:r>
                      <m:d>
                        <m:dPr>
                          <m:ctrlPr>
                            <a:rPr lang="en-US" sz="20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−0.6+</m:t>
                          </m:r>
                          <m:sSubSup>
                            <m:sSubSupPr>
                              <m:ctrlPr>
                                <a:rPr lang="en-US" sz="20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0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20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20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0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9978BAB7-1EE5-C749-AF2A-AFA4B47041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166" y="6079941"/>
                <a:ext cx="3499676" cy="404213"/>
              </a:xfrm>
              <a:prstGeom prst="rect">
                <a:avLst/>
              </a:prstGeom>
              <a:blipFill>
                <a:blip r:embed="rId8"/>
                <a:stretch>
                  <a:fillRect t="-15152" b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91984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4DE623-486B-8F44-83BB-FE3D46D822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Nonlinear Transformation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F629DD-ED6C-0B43-9B66-D039ED35AE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8139" y="1519539"/>
            <a:ext cx="2412017" cy="230622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A957EEA-7FF5-6C49-B770-8BD4D7ED0B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3003" y="1519539"/>
            <a:ext cx="2454879" cy="2306227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9D0F94E-0FA0-5D4A-BFFD-4AC326DE1F91}"/>
              </a:ext>
            </a:extLst>
          </p:cNvPr>
          <p:cNvCxnSpPr>
            <a:cxnSpLocks/>
          </p:cNvCxnSpPr>
          <p:nvPr/>
        </p:nvCxnSpPr>
        <p:spPr>
          <a:xfrm>
            <a:off x="8568039" y="3883129"/>
            <a:ext cx="0" cy="699191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A40C42D-9EEC-3E48-8582-A695A1BC6A32}"/>
                  </a:ext>
                </a:extLst>
              </p:cNvPr>
              <p:cNvSpPr txBox="1"/>
              <p:nvPr/>
            </p:nvSpPr>
            <p:spPr>
              <a:xfrm>
                <a:off x="5290934" y="2162486"/>
                <a:ext cx="1358321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sz="2200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</m:acc>
                      <m:r>
                        <a:rPr lang="en-US" sz="2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200" b="0" i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Φ</m:t>
                      </m:r>
                      <m:d>
                        <m:dPr>
                          <m:ctrlPr>
                            <a:rPr lang="en-US" sz="2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sz="22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A40C42D-9EEC-3E48-8582-A695A1BC6A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0934" y="2162486"/>
                <a:ext cx="1358321" cy="430887"/>
              </a:xfrm>
              <a:prstGeom prst="rect">
                <a:avLst/>
              </a:prstGeom>
              <a:blipFill>
                <a:blip r:embed="rId4"/>
                <a:stretch>
                  <a:fillRect t="-1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03E1D994-1B57-9042-9203-04339C5579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9092" y="4582320"/>
            <a:ext cx="2177894" cy="21521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ADE06CC0-D199-2A44-9F56-3F70DA930838}"/>
                  </a:ext>
                </a:extLst>
              </p:cNvPr>
              <p:cNvSpPr/>
              <p:nvPr/>
            </p:nvSpPr>
            <p:spPr>
              <a:xfrm>
                <a:off x="8794234" y="3943587"/>
                <a:ext cx="3064878" cy="5209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sz="2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d>
                        <m:dPr>
                          <m:ctrlPr>
                            <a:rPr lang="en-US" sz="2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2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2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acc>
                        </m:e>
                      </m:d>
                      <m:r>
                        <a:rPr lang="en-US" sz="22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2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𝑠𝑖𝑔𝑛</m:t>
                      </m:r>
                      <m:r>
                        <a:rPr lang="en-US" sz="22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sz="22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2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2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d>
                                <m:dPr>
                                  <m:ctrlPr>
                                    <a:rPr lang="en-US" sz="22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</m:sup>
                          </m:sSup>
                        </m:e>
                        <m:sup>
                          <m:r>
                            <a:rPr lang="en-US" sz="2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sz="2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acc>
                      <m:r>
                        <a:rPr lang="en-US" sz="22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ADE06CC0-D199-2A44-9F56-3F70DA9308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4234" y="3943587"/>
                <a:ext cx="3064878" cy="520912"/>
              </a:xfrm>
              <a:prstGeom prst="rect">
                <a:avLst/>
              </a:prstGeom>
              <a:blipFill>
                <a:blip r:embed="rId6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87F52D3-2280-F448-9022-8BC2BDA20B86}"/>
              </a:ext>
            </a:extLst>
          </p:cNvPr>
          <p:cNvCxnSpPr>
            <a:cxnSpLocks/>
          </p:cNvCxnSpPr>
          <p:nvPr/>
        </p:nvCxnSpPr>
        <p:spPr>
          <a:xfrm>
            <a:off x="4884163" y="2729809"/>
            <a:ext cx="2252361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7B9C3166-C6FE-2A46-B11D-0077134C200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25939" y="4569270"/>
            <a:ext cx="2156416" cy="2152121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4A366C7-DAFA-E64B-AB1C-269ADF78CC26}"/>
              </a:ext>
            </a:extLst>
          </p:cNvPr>
          <p:cNvCxnSpPr>
            <a:cxnSpLocks/>
          </p:cNvCxnSpPr>
          <p:nvPr/>
        </p:nvCxnSpPr>
        <p:spPr>
          <a:xfrm flipH="1">
            <a:off x="4884163" y="5740534"/>
            <a:ext cx="1984376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17001FC-5498-4D47-857D-6BCAFE453B54}"/>
                  </a:ext>
                </a:extLst>
              </p:cNvPr>
              <p:cNvSpPr/>
              <p:nvPr/>
            </p:nvSpPr>
            <p:spPr>
              <a:xfrm>
                <a:off x="3902774" y="4730526"/>
                <a:ext cx="3650295" cy="87357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1"/>
                <a14:m>
                  <m:oMath xmlns:m="http://schemas.openxmlformats.org/officeDocument/2006/math">
                    <m:r>
                      <a:rPr lang="en-US" sz="220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2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d>
                      <m:dPr>
                        <m:ctrlP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2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Φ</m:t>
                        </m:r>
                        <m: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sz="22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r>
                  <a:rPr lang="en-US" sz="2200" dirty="0">
                    <a:solidFill>
                      <a:schemeClr val="accent1"/>
                    </a:solidFill>
                  </a:rPr>
                  <a:t> </a:t>
                </a:r>
              </a:p>
              <a:p>
                <a:pPr lvl="1"/>
                <a:r>
                  <a:rPr lang="en-US" sz="2200" dirty="0">
                    <a:solidFill>
                      <a:schemeClr val="accent1"/>
                    </a:solidFill>
                  </a:rPr>
                  <a:t>          </a:t>
                </a:r>
                <a14:m>
                  <m:oMath xmlns:m="http://schemas.openxmlformats.org/officeDocument/2006/math">
                    <m:r>
                      <a:rPr lang="en-US" sz="22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2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𝑠𝑖𝑔𝑛</m:t>
                    </m:r>
                    <m:r>
                      <a:rPr lang="en-US" sz="22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22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2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2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d>
                              <m:dPr>
                                <m:ctrlPr>
                                  <a:rPr lang="en-US" sz="22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2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d>
                          </m:sup>
                        </m:sSup>
                      </m:e>
                      <m:sup>
                        <m: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m:rPr>
                        <m:sty m:val="p"/>
                      </m:rPr>
                      <a:rPr lang="en-US" sz="220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Φ</m:t>
                    </m:r>
                    <m:r>
                      <a:rPr lang="en-US" sz="22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sz="22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endParaRPr lang="en-US" sz="22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17001FC-5498-4D47-857D-6BCAFE453B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2774" y="4730526"/>
                <a:ext cx="3650295" cy="873572"/>
              </a:xfrm>
              <a:prstGeom prst="rect">
                <a:avLst/>
              </a:prstGeom>
              <a:blipFill>
                <a:blip r:embed="rId8"/>
                <a:stretch>
                  <a:fillRect t="-5797" b="-72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8172607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EDFE4-DDD7-DE45-BB41-60F434A10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Generalization of Nonlinear Transformation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08CFFA1-C2A7-8B4A-89E0-8E34CA16B4F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Fact </a:t>
                </a:r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(We’ll prove this later)</a:t>
                </a:r>
              </a:p>
              <a:p>
                <a:pPr lvl="1"/>
                <a:r>
                  <a:rPr lang="en-US" dirty="0"/>
                  <a:t>The VC Dimension of d-dim perceptron is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US" dirty="0"/>
              </a:p>
              <a:p>
                <a:pPr lvl="1"/>
                <a:endParaRPr lang="en-US" sz="200" dirty="0"/>
              </a:p>
              <a:p>
                <a:r>
                  <a:rPr lang="en-US" b="0" dirty="0"/>
                  <a:t>VC dimension of perceptron on input space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,..,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>
                    <a:solidFill>
                      <a:schemeClr val="accent1"/>
                    </a:solidFill>
                  </a:rPr>
                  <a:t>d+1</a:t>
                </a:r>
                <a:endParaRPr lang="en-US" dirty="0"/>
              </a:p>
              <a:p>
                <a:r>
                  <a:rPr lang="en-US" dirty="0"/>
                  <a:t>VC dimension of perceptron on input space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acc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,..,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+1 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(usually treated as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≈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)</a:t>
                </a:r>
                <a:endParaRPr lang="en-US" dirty="0"/>
              </a:p>
              <a:p>
                <a:endParaRPr lang="en-US" sz="200" dirty="0"/>
              </a:p>
              <a:p>
                <a:r>
                  <a:rPr lang="en-US" dirty="0"/>
                  <a:t>Careful: Non-linear transform might lead to ”nonsense” behavior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08CFFA1-C2A7-8B4A-89E0-8E34CA16B4F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0CAB6AD7-5AB3-144B-9962-442B033FCF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3312" y="5349169"/>
            <a:ext cx="3414722" cy="1508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863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236D3D5-4972-D24A-AD14-B73C9463D398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How to Choose Feature Transform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Φ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236D3D5-4972-D24A-AD14-B73C9463D39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1AD85570-D8F8-8145-BDD0-3C90AED7B6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217" y="3429000"/>
            <a:ext cx="3024293" cy="1890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0926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236D3D5-4972-D24A-AD14-B73C9463D398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How to Choose Feature Transform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Φ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236D3D5-4972-D24A-AD14-B73C9463D39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1AD85570-D8F8-8145-BDD0-3C90AED7B6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217" y="3429000"/>
            <a:ext cx="3024293" cy="189018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DD3766A-947F-B647-BC7C-64435BD042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8950" y="3517228"/>
            <a:ext cx="2081226" cy="21018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D82A454-C7FF-7B49-8CC0-C224BDF076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68718" y="5619061"/>
            <a:ext cx="2910841" cy="12389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F148535-3FDC-9E44-8649-D08048CC95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61761" y="1396908"/>
            <a:ext cx="2290517" cy="2074333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0CF8852-32D2-074A-B6FE-81F04377C75A}"/>
              </a:ext>
            </a:extLst>
          </p:cNvPr>
          <p:cNvCxnSpPr>
            <a:cxnSpLocks/>
          </p:cNvCxnSpPr>
          <p:nvPr/>
        </p:nvCxnSpPr>
        <p:spPr>
          <a:xfrm>
            <a:off x="3772510" y="4391366"/>
            <a:ext cx="1744918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Left Brace 9">
            <a:extLst>
              <a:ext uri="{FF2B5EF4-FFF2-40B4-BE49-F238E27FC236}">
                <a16:creationId xmlns:a16="http://schemas.microsoft.com/office/drawing/2014/main" id="{779CC51D-95AA-DE4D-AE79-F27B85191BA7}"/>
              </a:ext>
            </a:extLst>
          </p:cNvPr>
          <p:cNvSpPr/>
          <p:nvPr/>
        </p:nvSpPr>
        <p:spPr>
          <a:xfrm>
            <a:off x="5827589" y="2389558"/>
            <a:ext cx="1319107" cy="3979334"/>
          </a:xfrm>
          <a:prstGeom prst="leftBrac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169C18-FCE0-9946-A8BA-DB34BDC79E52}"/>
              </a:ext>
            </a:extLst>
          </p:cNvPr>
          <p:cNvSpPr txBox="1"/>
          <p:nvPr/>
        </p:nvSpPr>
        <p:spPr>
          <a:xfrm>
            <a:off x="838200" y="5989161"/>
            <a:ext cx="44999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C00000"/>
                </a:solidFill>
              </a:rPr>
              <a:t>Something Seems Wrong!</a:t>
            </a:r>
          </a:p>
        </p:txBody>
      </p:sp>
    </p:spTree>
    <p:extLst>
      <p:ext uri="{BB962C8B-B14F-4D97-AF65-F5344CB8AC3E}">
        <p14:creationId xmlns:p14="http://schemas.microsoft.com/office/powerpoint/2010/main" val="295419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CB4BD39-135C-0A4B-BF2F-379E23394F6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>
                    <a:solidFill>
                      <a:srgbClr val="C00000"/>
                    </a:solidFill>
                  </a:rPr>
                  <a:t>Must</a:t>
                </a:r>
                <a:r>
                  <a:rPr lang="en-US" dirty="0"/>
                  <a:t> choose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Φ</m:t>
                    </m:r>
                  </m:oMath>
                </a14:m>
                <a:r>
                  <a:rPr lang="en-US" dirty="0"/>
                  <a:t> </a:t>
                </a:r>
                <a:br>
                  <a:rPr lang="en-US" dirty="0"/>
                </a:br>
                <a:r>
                  <a:rPr lang="en-US" b="1" dirty="0">
                    <a:solidFill>
                      <a:srgbClr val="C00000"/>
                    </a:solidFill>
                  </a:rPr>
                  <a:t>BEFORE</a:t>
                </a:r>
                <a:r>
                  <a:rPr lang="en-US" dirty="0"/>
                  <a:t> looking at the data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CB4BD39-135C-0A4B-BF2F-379E23394F6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3498" b="-146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28B2DCD-B21B-C345-87F4-6A3F67B08F27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en-US" dirty="0"/>
              </a:p>
              <a:p>
                <a:r>
                  <a:rPr lang="en-US" dirty="0"/>
                  <a:t>Otherwise, you are doing “data snooping”</a:t>
                </a:r>
              </a:p>
              <a:p>
                <a:r>
                  <a:rPr lang="en-US" dirty="0"/>
                  <a:t>The hypothesis set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 is as large as anything your brain can think of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28B2DCD-B21B-C345-87F4-6A3F67B08F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3"/>
                <a:stretch>
                  <a:fillRect l="-8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4125601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F911B66-BE26-7246-850E-71B24016E40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Choose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Φ</m:t>
                    </m:r>
                  </m:oMath>
                </a14:m>
                <a:r>
                  <a:rPr lang="en-US" dirty="0"/>
                  <a:t> Before Seeing Data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F911B66-BE26-7246-850E-71B24016E40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470468-5DC1-FC44-8923-EC25E1A4F55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Rely on domain knowledge (feature engineering)</a:t>
                </a:r>
              </a:p>
              <a:p>
                <a:pPr lvl="1"/>
                <a:r>
                  <a:rPr lang="en-US" dirty="0"/>
                  <a:t>Handwriting digit recognition example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Use common sets of feature transformation</a:t>
                </a:r>
              </a:p>
              <a:p>
                <a:pPr lvl="1"/>
                <a:r>
                  <a:rPr lang="en-US" sz="2200" dirty="0"/>
                  <a:t>Polynomial transformation</a:t>
                </a:r>
              </a:p>
              <a:p>
                <a:pPr lvl="1"/>
                <a:r>
                  <a:rPr lang="en-US" sz="2200" dirty="0"/>
                  <a:t>2nd order Polynomial transformation</a:t>
                </a:r>
              </a:p>
              <a:p>
                <a:pPr lvl="2"/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sz="22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1,</m:t>
                        </m:r>
                        <m:sSub>
                          <m:sSubPr>
                            <m:ctrlPr>
                              <a:rPr lang="en-US" sz="22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2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2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2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sz="2200" dirty="0">
                  <a:solidFill>
                    <a:schemeClr val="accent1"/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200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=(1,</m:t>
                    </m:r>
                    <m:sSub>
                      <m:sSubPr>
                        <m:ctrlP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2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2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2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2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2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200" dirty="0">
                  <a:solidFill>
                    <a:schemeClr val="accent1"/>
                  </a:solidFill>
                </a:endParaRPr>
              </a:p>
              <a:p>
                <a:pPr lvl="2"/>
                <a:r>
                  <a:rPr lang="en-US" sz="2200" dirty="0"/>
                  <a:t>Pros:  more powerful (contains circle, ellipse, hyperbola, </a:t>
                </a:r>
                <a:r>
                  <a:rPr lang="en-US" sz="2200" dirty="0" err="1"/>
                  <a:t>etc</a:t>
                </a:r>
                <a:r>
                  <a:rPr lang="en-US" sz="2200" dirty="0"/>
                  <a:t>)</a:t>
                </a:r>
              </a:p>
              <a:p>
                <a:pPr lvl="2"/>
                <a:r>
                  <a:rPr lang="en-US" sz="2200" dirty="0"/>
                  <a:t>Cons:  2-d =&gt; 5-d</a:t>
                </a:r>
              </a:p>
              <a:p>
                <a:pPr lvl="3"/>
                <a:r>
                  <a:rPr lang="en-US" sz="2200" dirty="0"/>
                  <a:t>More computation/storage</a:t>
                </a:r>
              </a:p>
              <a:p>
                <a:pPr lvl="3"/>
                <a:r>
                  <a:rPr lang="en-US" sz="2200" dirty="0"/>
                  <a:t>Worse generalization error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470468-5DC1-FC44-8923-EC25E1A4F55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3"/>
                <a:stretch>
                  <a:fillRect l="-1086" t="-20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EC3A230D-7B86-2748-BA98-BD057814EE4C}"/>
              </a:ext>
            </a:extLst>
          </p:cNvPr>
          <p:cNvSpPr/>
          <p:nvPr/>
        </p:nvSpPr>
        <p:spPr>
          <a:xfrm>
            <a:off x="6096000" y="5747808"/>
            <a:ext cx="4865764" cy="745067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The VC dimension of d-dim perceptron is d+1</a:t>
            </a:r>
          </a:p>
        </p:txBody>
      </p:sp>
    </p:spTree>
    <p:extLst>
      <p:ext uri="{BB962C8B-B14F-4D97-AF65-F5344CB8AC3E}">
        <p14:creationId xmlns:p14="http://schemas.microsoft.com/office/powerpoint/2010/main" val="306590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8F3163-E827-1444-A743-27374F522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Q-</a:t>
            </a:r>
            <a:r>
              <a:rPr lang="en-US" dirty="0" err="1"/>
              <a:t>th</a:t>
            </a:r>
            <a:r>
              <a:rPr lang="en-US" dirty="0"/>
              <a:t> Order Polynomial Transform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D6AAD9A-6167-5743-8D8C-51AAA0D2575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=(1,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b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From 1-st order to Q-</a:t>
                </a:r>
                <a:r>
                  <a:rPr lang="en-US" b="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th</a:t>
                </a:r>
                <a:r>
                  <a:rPr lang="en-US" b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order polynomial transform: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accent1"/>
                    </a:solidFill>
                  </a:rPr>
                  <a:t>…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/>
              </a:p>
              <a:p>
                <a:r>
                  <a:rPr lang="en-US" dirty="0"/>
                  <a:t>Number of elements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D6AAD9A-6167-5743-8D8C-51AAA0D257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4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44762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8F3163-E827-1444-A743-27374F522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Q-</a:t>
            </a:r>
            <a:r>
              <a:rPr lang="en-US" dirty="0" err="1"/>
              <a:t>th</a:t>
            </a:r>
            <a:r>
              <a:rPr lang="en-US" dirty="0"/>
              <a:t> Order Polynomial Transform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D6AAD9A-6167-5743-8D8C-51AAA0D2575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=(1,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b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From 1-st order to Q-</a:t>
                </a:r>
                <a:r>
                  <a:rPr lang="en-US" b="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th</a:t>
                </a:r>
                <a:r>
                  <a:rPr lang="en-US" b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order polynomial transform: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accent1"/>
                    </a:solidFill>
                  </a:rPr>
                  <a:t>…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/>
              </a:p>
              <a:p>
                <a:r>
                  <a:rPr lang="en-US" dirty="0"/>
                  <a:t>Number of elements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D6AAD9A-6167-5743-8D8C-51AAA0D257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4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642365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1503F-3B44-BA46-A373-F64E27CD8A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939272" cy="1325563"/>
          </a:xfrm>
        </p:spPr>
        <p:txBody>
          <a:bodyPr>
            <a:normAutofit/>
          </a:bodyPr>
          <a:lstStyle/>
          <a:p>
            <a:r>
              <a:rPr lang="en-US" dirty="0"/>
              <a:t>Linear Classification (Perceptron)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24CA957-DFCE-5E4D-BB1A-B2B69067C12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837393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Formulation</a:t>
                </a:r>
              </a:p>
              <a:p>
                <a:pPr lvl="1"/>
                <a:r>
                  <a:rPr lang="en-US" dirty="0"/>
                  <a:t>Hypothesis set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𝑠𝑖𝑔𝑛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pPr lvl="1"/>
                <a:endParaRPr lang="en-US" sz="1200" dirty="0"/>
              </a:p>
              <a:p>
                <a:pPr lvl="1"/>
                <a:r>
                  <a:rPr lang="en-US" dirty="0"/>
                  <a:t>Error measure: binary error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𝕝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  <a:p>
                <a:r>
                  <a:rPr lang="en-US" dirty="0"/>
                  <a:t>Data is linearly separable</a:t>
                </a:r>
              </a:p>
              <a:p>
                <a:pPr lvl="1"/>
                <a:r>
                  <a:rPr lang="en-US" dirty="0"/>
                  <a:t>Run PLA =&gt;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=0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=&gt; Low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sz="1200" dirty="0"/>
              </a:p>
              <a:p>
                <a:r>
                  <a:rPr lang="en-US" dirty="0"/>
                  <a:t>Data is not linearly separable</a:t>
                </a:r>
              </a:p>
              <a:p>
                <a:pPr lvl="1"/>
                <a:r>
                  <a:rPr lang="en-US" dirty="0"/>
                  <a:t>Minimizing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en-US" dirty="0"/>
                  <a:t> is NP hard</a:t>
                </a:r>
              </a:p>
              <a:p>
                <a:pPr lvl="1"/>
                <a:r>
                  <a:rPr lang="en-US" dirty="0"/>
                  <a:t>Pocket algorithm</a:t>
                </a:r>
              </a:p>
              <a:p>
                <a:pPr lvl="1"/>
                <a:r>
                  <a:rPr lang="en-US" dirty="0"/>
                  <a:t>Engineering the features </a:t>
                </a: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(e.g., handwritten digits)</a:t>
                </a:r>
              </a:p>
              <a:p>
                <a:pPr lvl="1"/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More discussion later in the semester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24CA957-DFCE-5E4D-BB1A-B2B69067C12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837393"/>
              </a:xfrm>
              <a:blipFill>
                <a:blip r:embed="rId2"/>
                <a:stretch>
                  <a:fillRect l="-965" t="-23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3A194641-B884-ED45-9859-F8D4E14D46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5176" y="1037063"/>
            <a:ext cx="2257310" cy="2290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630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0A1A0-7C8F-F84C-B49A-410FDD2A7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Structural Hypothesis Sets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5ACABA7-C916-6A44-8C32-E54CD30AA18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be the linear model for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space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𝑎𝑟𝑔𝑚𝑖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sub>
                        </m:sSub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⊂</m:t>
                    </m:r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⊂</m:t>
                    </m:r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…</m:t>
                    </m:r>
                  </m:oMath>
                </a14:m>
                <a:endParaRPr lang="en-US" dirty="0">
                  <a:solidFill>
                    <a:srgbClr val="C00000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…</m:t>
                    </m:r>
                  </m:oMath>
                </a14:m>
                <a:endParaRPr lang="en-US" b="0" dirty="0">
                  <a:solidFill>
                    <a:srgbClr val="00B050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…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5ACABA7-C916-6A44-8C32-E54CD30AA1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8" b="-17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9D90F2AB-9D37-A049-B8DF-6FEED35968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1799" y="2478424"/>
            <a:ext cx="5082364" cy="1689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287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0A1A0-7C8F-F84C-B49A-410FDD2A7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Structural Hypothesis Sets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5ACABA7-C916-6A44-8C32-E54CD30AA18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be the linear model for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space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𝑎𝑟𝑔𝑚𝑖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sub>
                        </m:sSub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⊂</m:t>
                    </m:r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⊂</m:t>
                    </m:r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…</m:t>
                    </m:r>
                  </m:oMath>
                </a14:m>
                <a:endParaRPr lang="en-US" dirty="0">
                  <a:solidFill>
                    <a:srgbClr val="C00000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…</m:t>
                    </m:r>
                  </m:oMath>
                </a14:m>
                <a:endParaRPr lang="en-US" b="0" dirty="0">
                  <a:solidFill>
                    <a:srgbClr val="00B050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…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5ACABA7-C916-6A44-8C32-E54CD30AA1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8" b="-17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9D90F2AB-9D37-A049-B8DF-6FEED35968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1799" y="2478424"/>
            <a:ext cx="5082364" cy="16891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37D9A53-DEE3-DF48-8DF9-3C6D6CB153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7762" y="3003994"/>
            <a:ext cx="4386038" cy="3307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958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22BB3A-CCCC-AE42-AC13-6C670B2B9D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270ADEE-65EB-6D46-89B9-72F1A948DEE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Formulation</a:t>
                </a:r>
              </a:p>
              <a:p>
                <a:pPr lvl="1"/>
                <a:r>
                  <a:rPr lang="en-US" dirty="0"/>
                  <a:t>Hypothesis set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</m:oMath>
                </a14:m>
                <a:endParaRPr lang="en-US" dirty="0"/>
              </a:p>
              <a:p>
                <a:pPr lvl="1"/>
                <a:endParaRPr lang="en-US" sz="1200" dirty="0"/>
              </a:p>
              <a:p>
                <a:pPr lvl="1"/>
                <a:r>
                  <a:rPr lang="en-US" dirty="0"/>
                  <a:t>Squared error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  <a:p>
                <a:r>
                  <a:rPr lang="en-US" dirty="0"/>
                  <a:t>Given dataset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={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)}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sz="200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b="0" i="1" smtClean="0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b="0" i="1" smtClean="0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charset="0"/>
                                              </a:rPr>
                                              <m:t>𝑤</m:t>
                                            </m:r>
                                          </m:e>
                                        </m:acc>
                                      </m:e>
                                      <m:sup>
                                        <m: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𝑇</m:t>
                                        </m:r>
                                      </m:sup>
                                    </m:sSup>
                                    <m:acc>
                                      <m:accPr>
                                        <m:chr m:val="⃗"/>
                                        <m:ctrlP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r>
                  <a:rPr lang="en-US" dirty="0"/>
                  <a:t>Goal: 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𝑙𝑖𝑛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𝑎𝑟𝑔𝑚𝑖𝑛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0270ADEE-65EB-6D46-89B9-72F1A948DEE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56202391-90FA-274F-88DF-5A3A5CBC54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5452" y="1489740"/>
            <a:ext cx="4567468" cy="1939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36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AC0F31-D0AA-2A4B-B2E6-DC5A35815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 “Algorithm”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6FF69ED-E284-7B41-A386-451DE6CF309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There is a closed-form solution for minimizing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Closed-form solution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 is convex)</a:t>
                </a:r>
              </a:p>
              <a:p>
                <a:endParaRPr lang="en-US" dirty="0"/>
              </a:p>
              <a:p>
                <a:r>
                  <a:rPr lang="en-US" dirty="0"/>
                  <a:t>One-step algorithm</a:t>
                </a:r>
              </a:p>
              <a:p>
                <a:pPr lvl="1"/>
                <a:r>
                  <a:rPr lang="en-US" dirty="0"/>
                  <a:t>Given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={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,…,(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)}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Construct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Sup>
                                <m:sSubSupPr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</m:e>
                          </m:mr>
                          <m:m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Sup>
                                <m:sSubSupPr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</m:e>
                          </m:mr>
                        </m:m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2,0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2,1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⋱</m:t>
                              </m:r>
                            </m:e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2,0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,1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    </a:t>
                </a:r>
                <a:r>
                  <a:rPr lang="en-US" dirty="0"/>
                  <a:t>and</a:t>
                </a:r>
                <a:r>
                  <a:rPr lang="en-US" dirty="0">
                    <a:solidFill>
                      <a:schemeClr val="accent1"/>
                    </a:solidFill>
                  </a:rPr>
                  <a:t>    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>
                  <a:solidFill>
                    <a:schemeClr val="accent1"/>
                  </a:solidFill>
                </a:endParaRPr>
              </a:p>
              <a:p>
                <a:pPr marL="685800" lvl="3">
                  <a:spcBef>
                    <a:spcPts val="1000"/>
                  </a:spcBef>
                </a:pPr>
                <a:r>
                  <a:rPr lang="en-US" sz="2200" dirty="0"/>
                  <a:t>Output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2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𝑙𝑖𝑛</m:t>
                        </m:r>
                      </m:sub>
                    </m:sSub>
                    <m:r>
                      <a:rPr lang="en-US" sz="22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2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2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2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p>
                                <m:r>
                                  <a:rPr lang="en-US" sz="22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sz="22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e>
                      <m:sup>
                        <m: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sz="2200" dirty="0"/>
                  <a:t>   </a:t>
                </a:r>
                <a:r>
                  <a:rPr lang="en-US" sz="2200" dirty="0">
                    <a:solidFill>
                      <a:srgbClr val="C00000"/>
                    </a:solidFill>
                  </a:rPr>
                  <a:t>(Assume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sz="2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2200" dirty="0">
                    <a:solidFill>
                      <a:srgbClr val="C00000"/>
                    </a:solidFill>
                  </a:rPr>
                  <a:t> is invertible)</a:t>
                </a:r>
                <a:endParaRPr lang="en-US" sz="220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6FF69ED-E284-7B41-A386-451DE6CF309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16" b="-11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433613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8747621-F485-EA45-ACFB-EF430C19C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Lecture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2A36025-F8EC-0043-888F-5FF4C6DBFD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12" y="5928528"/>
            <a:ext cx="12080488" cy="834362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The notes are not intended to be comprehensive. They should be accompanied by lectures and/or textbook.</a:t>
            </a:r>
          </a:p>
          <a:p>
            <a:r>
              <a:rPr lang="en-US" dirty="0"/>
              <a:t>Let me know if you spot errors.</a:t>
            </a:r>
          </a:p>
        </p:txBody>
      </p:sp>
    </p:spTree>
    <p:extLst>
      <p:ext uri="{BB962C8B-B14F-4D97-AF65-F5344CB8AC3E}">
        <p14:creationId xmlns:p14="http://schemas.microsoft.com/office/powerpoint/2010/main" val="33687445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29734C-890D-1547-A893-0DCC5C5F28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4314" y="693846"/>
            <a:ext cx="10515600" cy="2852737"/>
          </a:xfrm>
        </p:spPr>
        <p:txBody>
          <a:bodyPr/>
          <a:lstStyle/>
          <a:p>
            <a:r>
              <a:rPr lang="en-US" dirty="0"/>
              <a:t>Logistic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53B1E82A-1588-8746-AEF9-8106843E0D42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34314" y="4609592"/>
              <a:ext cx="8489103" cy="1828864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2838640">
                      <a:extLst>
                        <a:ext uri="{9D8B030D-6E8A-4147-A177-3AD203B41FA5}">
                          <a16:colId xmlns:a16="http://schemas.microsoft.com/office/drawing/2014/main" val="4251179039"/>
                        </a:ext>
                      </a:extLst>
                    </a:gridCol>
                    <a:gridCol w="2102591">
                      <a:extLst>
                        <a:ext uri="{9D8B030D-6E8A-4147-A177-3AD203B41FA5}">
                          <a16:colId xmlns:a16="http://schemas.microsoft.com/office/drawing/2014/main" val="2291829810"/>
                        </a:ext>
                      </a:extLst>
                    </a:gridCol>
                    <a:gridCol w="3547872">
                      <a:extLst>
                        <a:ext uri="{9D8B030D-6E8A-4147-A177-3AD203B41FA5}">
                          <a16:colId xmlns:a16="http://schemas.microsoft.com/office/drawing/2014/main" val="2659955671"/>
                        </a:ext>
                      </a:extLst>
                    </a:gridCol>
                  </a:tblGrid>
                  <a:tr h="341553">
                    <a:tc>
                      <a:txBody>
                        <a:bodyPr/>
                        <a:lstStyle/>
                        <a:p>
                          <a:pPr algn="l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Domain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Model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883110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Linear Classification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m:rPr>
                                    <m:lit/>
                                  </m:rP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{</m:t>
                                </m:r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−1,+1</m:t>
                                </m:r>
                                <m:r>
                                  <m:rPr>
                                    <m:lit/>
                                  </m:rP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bg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={</m:t>
                                </m:r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d>
                                  <m:dPr>
                                    <m:ctrlPr>
                                      <a:rPr lang="en-US" sz="2400" i="1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solidFill>
                                              <a:schemeClr val="bg1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solidFill>
                                              <a:schemeClr val="bg1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</m:d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sz="2400" i="1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𝑠𝑖𝑔𝑛</m:t>
                                    </m:r>
                                    <m:r>
                                      <a:rPr lang="en-US" sz="2400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solidFill>
                                              <a:schemeClr val="bg1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solidFill>
                                              <a:schemeClr val="bg1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2400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acc>
                                  <m:accPr>
                                    <m:chr m:val="⃗"/>
                                    <m:ctrlPr>
                                      <a:rPr lang="en-US" sz="2400" i="1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)}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bg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2770836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Linear Regression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ℝ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bg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={</m:t>
                                </m:r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d>
                                  <m:dPr>
                                    <m:ctrlPr>
                                      <a:rPr lang="en-US" sz="2400" i="1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solidFill>
                                              <a:schemeClr val="bg1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solidFill>
                                              <a:schemeClr val="bg1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</m:d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sz="2400" i="1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solidFill>
                                              <a:schemeClr val="bg1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solidFill>
                                              <a:schemeClr val="bg1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2400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acc>
                                  <m:accPr>
                                    <m:chr m:val="⃗"/>
                                    <m:ctrlPr>
                                      <a:rPr lang="en-US" sz="2400" i="1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bg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3709193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Logistic Regression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US" sz="240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40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</m:oMath>
                          </a14:m>
                          <a:r>
                            <a:rPr lang="en-US" sz="2400" dirty="0">
                              <a:solidFill>
                                <a:schemeClr val="accent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2400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[0,1]</m:t>
                              </m:r>
                            </m:oMath>
                          </a14:m>
                          <a:endParaRPr lang="en-US" sz="24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={</m:t>
                                </m:r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d>
                                  <m:dPr>
                                    <m:ctrlPr>
                                      <a:rPr lang="en-US" sz="24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</m:d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sz="240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  <m:r>
                                      <a:rPr lang="en-US" sz="240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240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acc>
                                  <m:accPr>
                                    <m:chr m:val="⃗"/>
                                    <m:ctrlPr>
                                      <a:rPr lang="en-US" sz="240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sz="240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br>
                            <a:rPr lang="en-US" sz="2400" dirty="0">
                              <a:solidFill>
                                <a:schemeClr val="accent1"/>
                              </a:solidFill>
                            </a:rPr>
                          </a:br>
                          <a:endParaRPr lang="en-US" sz="24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9005385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53B1E82A-1588-8746-AEF9-8106843E0D4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46118952"/>
                  </p:ext>
                </p:extLst>
              </p:nvPr>
            </p:nvGraphicFramePr>
            <p:xfrm>
              <a:off x="734314" y="4609592"/>
              <a:ext cx="8489103" cy="1828864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2838640">
                      <a:extLst>
                        <a:ext uri="{9D8B030D-6E8A-4147-A177-3AD203B41FA5}">
                          <a16:colId xmlns:a16="http://schemas.microsoft.com/office/drawing/2014/main" val="4251179039"/>
                        </a:ext>
                      </a:extLst>
                    </a:gridCol>
                    <a:gridCol w="2102591">
                      <a:extLst>
                        <a:ext uri="{9D8B030D-6E8A-4147-A177-3AD203B41FA5}">
                          <a16:colId xmlns:a16="http://schemas.microsoft.com/office/drawing/2014/main" val="2291829810"/>
                        </a:ext>
                      </a:extLst>
                    </a:gridCol>
                    <a:gridCol w="3547872">
                      <a:extLst>
                        <a:ext uri="{9D8B030D-6E8A-4147-A177-3AD203B41FA5}">
                          <a16:colId xmlns:a16="http://schemas.microsoft.com/office/drawing/2014/main" val="2659955671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l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Domain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Model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8831103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Linear Classification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4940" t="-108333" r="-169277" b="-23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9286" t="-108333" r="-357" b="-23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27708368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Linear Regression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4940" t="-202703" r="-169277" b="-12702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9286" t="-202703" r="-357" b="-12702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37091938"/>
                      </a:ext>
                    </a:extLst>
                  </a:tr>
                  <a:tr h="457264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Logistic Regression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4940" t="-311111" r="-169277" b="-30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9286" t="-311111" r="-357" b="-3055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9005385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2127988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17668</TotalTime>
  <Words>2690</Words>
  <Application>Microsoft Macintosh PowerPoint</Application>
  <PresentationFormat>Widescreen</PresentationFormat>
  <Paragraphs>455</Paragraphs>
  <Slides>51</Slides>
  <Notes>0</Notes>
  <HiddenSlides>4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6" baseType="lpstr">
      <vt:lpstr>Arial</vt:lpstr>
      <vt:lpstr>Calibri</vt:lpstr>
      <vt:lpstr>Calibri Light</vt:lpstr>
      <vt:lpstr>Cambria Math</vt:lpstr>
      <vt:lpstr>Office Theme</vt:lpstr>
      <vt:lpstr>CSE 417T Introduction to Machine Learning</vt:lpstr>
      <vt:lpstr>Logistics</vt:lpstr>
      <vt:lpstr>Recap</vt:lpstr>
      <vt:lpstr>Linear Models</vt:lpstr>
      <vt:lpstr>Linear Classification (Perceptron)</vt:lpstr>
      <vt:lpstr>Linear Regression</vt:lpstr>
      <vt:lpstr>Linear Regression “Algorithm”</vt:lpstr>
      <vt:lpstr>Today’s Lecture</vt:lpstr>
      <vt:lpstr>Logistic Regression</vt:lpstr>
      <vt:lpstr>Logistic Regression: Predicting a Probability</vt:lpstr>
      <vt:lpstr>Logistic Regression: Predicting a Probability</vt:lpstr>
      <vt:lpstr>What Kind of Dataset do We Get?</vt:lpstr>
      <vt:lpstr>Error Measure: Quantifying g≈f</vt:lpstr>
      <vt:lpstr>Cross Entropy Error</vt:lpstr>
      <vt:lpstr> Minimizing Cross Entropy Error    Maximizing Likelihood</vt:lpstr>
      <vt:lpstr>Maximum Likelihood Estimation</vt:lpstr>
      <vt:lpstr>Write Down the Likelihood</vt:lpstr>
      <vt:lpstr>Maximum Likelihood</vt:lpstr>
      <vt:lpstr>Maximum Likelihood</vt:lpstr>
      <vt:lpstr>Cross Entropy Error</vt:lpstr>
      <vt:lpstr>Using Logistic Regression for Classification</vt:lpstr>
      <vt:lpstr>Gradient Descent</vt:lpstr>
      <vt:lpstr>Gradient Descent</vt:lpstr>
      <vt:lpstr>Gradient Descent: Minimizing E_in (w ⃗)</vt:lpstr>
      <vt:lpstr>Choosing v ⃗_t in w ⃗(t+1)←w ⃗(t)+η_t v ⃗_t</vt:lpstr>
      <vt:lpstr>Choosing η_t in w ⃗(t+1)←w ⃗(t)+η_t v ⃗_t</vt:lpstr>
      <vt:lpstr>Choosing η_t in w ⃗(t+1)←w ⃗(t)+η_t v ⃗_t</vt:lpstr>
      <vt:lpstr>Putting Them Together</vt:lpstr>
      <vt:lpstr>Gradient Descent for Logistic Regression</vt:lpstr>
      <vt:lpstr>Gradient Descent for Logistic Regression</vt:lpstr>
      <vt:lpstr>Computation of Gradient Descent</vt:lpstr>
      <vt:lpstr>Stochastic Gradient Descent</vt:lpstr>
      <vt:lpstr>Deal with Heavy Computation of ∇_w ⃗  E_in (w ⃗ )</vt:lpstr>
      <vt:lpstr>Deal with Heavy Computation of ∇_w ⃗  E_in (w ⃗ )</vt:lpstr>
      <vt:lpstr>Stochastic Gradient Descent (SGD)</vt:lpstr>
      <vt:lpstr>Mini-Batch Gradient Descent</vt:lpstr>
      <vt:lpstr>Non-Linear Transformation</vt:lpstr>
      <vt:lpstr>Limitations of Linear Models</vt:lpstr>
      <vt:lpstr>Using Non-Linear Transformations</vt:lpstr>
      <vt:lpstr>Using Non-Linear Transformations</vt:lpstr>
      <vt:lpstr>Using Non-Linear Transformations</vt:lpstr>
      <vt:lpstr>Nonlinear Transformation</vt:lpstr>
      <vt:lpstr>Generalization of Nonlinear Transformation</vt:lpstr>
      <vt:lpstr>How to Choose Feature Transform Φ </vt:lpstr>
      <vt:lpstr>How to Choose Feature Transform Φ </vt:lpstr>
      <vt:lpstr>Must choose Φ  BEFORE looking at the data</vt:lpstr>
      <vt:lpstr>Choose Φ Before Seeing Data</vt:lpstr>
      <vt:lpstr>Q-th Order Polynomial Transform</vt:lpstr>
      <vt:lpstr>Q-th Order Polynomial Transform</vt:lpstr>
      <vt:lpstr>Structural Hypothesis Sets</vt:lpstr>
      <vt:lpstr>Structural Hypothesis Sets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417T Introduction to Machine Learning</dc:title>
  <dc:creator>Ho, Chien-Ju</dc:creator>
  <cp:lastModifiedBy>Ho, Chien-Ju</cp:lastModifiedBy>
  <cp:revision>2040</cp:revision>
  <cp:lastPrinted>2020-02-06T16:21:13Z</cp:lastPrinted>
  <dcterms:created xsi:type="dcterms:W3CDTF">2017-08-24T15:35:37Z</dcterms:created>
  <dcterms:modified xsi:type="dcterms:W3CDTF">2022-09-22T05:06:08Z</dcterms:modified>
</cp:coreProperties>
</file>